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87" r:id="rId2"/>
    <p:sldId id="256" r:id="rId3"/>
    <p:sldId id="257" r:id="rId4"/>
    <p:sldId id="291" r:id="rId5"/>
    <p:sldId id="292" r:id="rId6"/>
    <p:sldId id="286" r:id="rId7"/>
    <p:sldId id="277" r:id="rId8"/>
    <p:sldId id="276" r:id="rId9"/>
    <p:sldId id="275" r:id="rId10"/>
    <p:sldId id="262" r:id="rId11"/>
    <p:sldId id="278" r:id="rId12"/>
    <p:sldId id="281" r:id="rId13"/>
    <p:sldId id="280" r:id="rId14"/>
    <p:sldId id="289" r:id="rId15"/>
    <p:sldId id="288" r:id="rId16"/>
  </p:sldIdLst>
  <p:sldSz cx="12192000" cy="6858000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7D6A13E-B84C-45A6-A602-F616EC993848}">
          <p14:sldIdLst>
            <p14:sldId id="287"/>
            <p14:sldId id="256"/>
            <p14:sldId id="257"/>
            <p14:sldId id="291"/>
            <p14:sldId id="292"/>
            <p14:sldId id="286"/>
            <p14:sldId id="277"/>
            <p14:sldId id="276"/>
            <p14:sldId id="275"/>
            <p14:sldId id="262"/>
            <p14:sldId id="278"/>
            <p14:sldId id="281"/>
            <p14:sldId id="280"/>
            <p14:sldId id="289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غفاری لیلی" initials="غفاری" lastIdx="1" clrIdx="0">
    <p:extLst>
      <p:ext uri="{19B8F6BF-5375-455C-9EA6-DF929625EA0E}">
        <p15:presenceInfo xmlns:p15="http://schemas.microsoft.com/office/powerpoint/2012/main" userId="S-1-5-21-1767617355-4092074712-2258081865-74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2F0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8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r>
              <a:rPr lang="fa-IR"/>
              <a:t>نمودار بودجه دانشگاه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900652518776673E-2"/>
          <c:y val="9.8612057599631417E-2"/>
          <c:w val="0.3195047841590703"/>
          <c:h val="0.76679465712199046"/>
        </c:manualLayout>
      </c:layout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cs typeface="B Nazanin" panose="00000400000000000000" pitchFamily="2" charset="-78"/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r>
              <a:rPr lang="fa-IR"/>
              <a:t>نمودار بودجه دانشگاه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900652518776673E-2"/>
          <c:y val="9.8612057599631417E-2"/>
          <c:w val="0.3195047841590703"/>
          <c:h val="0.7667946571219904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0F5-4D96-BA5E-A2D4BA90CC2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0F5-4D96-BA5E-A2D4BA90CC2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0F5-4D96-BA5E-A2D4BA90CC2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0F5-4D96-BA5E-A2D4BA90CC2D}"/>
              </c:ext>
            </c:extLst>
          </c:dPt>
          <c:dLbls>
            <c:dLbl>
              <c:idx val="2"/>
              <c:layout>
                <c:manualLayout>
                  <c:x val="-4.7439156740491269E-3"/>
                  <c:y val="-4.7806326886844826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07945226633245"/>
                      <c:h val="0.136792856029484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0F5-4D96-BA5E-A2D4BA90CC2D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Sheet1!$A$2:$A$4</c:f>
              <c:strCache>
                <c:ptCount val="3"/>
                <c:pt idx="0">
                  <c:v>عمومی</c:v>
                </c:pt>
                <c:pt idx="1">
                  <c:v>اختصاصی</c:v>
                </c:pt>
                <c:pt idx="2">
                  <c:v>تملک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 formatCode="0.000%">
                  <c:v>0.65600000000000003</c:v>
                </c:pt>
                <c:pt idx="1">
                  <c:v>0.33100000000000002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0F5-4D96-BA5E-A2D4BA90CC2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cs typeface="B Nazanin" panose="00000400000000000000" pitchFamily="2" charset="-78"/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0-23T11:54:36.313" idx="1">
    <p:pos x="5092" y="1988"/>
    <p:text>تغییرات به دلیل افزایش و کاهش  در فضای خوابگاه ها در سال های مختلف است</p:text>
    <p:extLst>
      <p:ext uri="{C676402C-5697-4E1C-873F-D02D1690AC5C}">
        <p15:threadingInfo xmlns:p15="http://schemas.microsoft.com/office/powerpoint/2012/main" timeZoneBias="-21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0.8493</cdr:x>
      <cdr:y>0.17568</cdr:y>
    </cdr:from>
    <cdr:to>
      <cdr:x>0.93242</cdr:x>
      <cdr:y>0.37515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43903" y="80536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0.8493</cdr:x>
      <cdr:y>0.17568</cdr:y>
    </cdr:from>
    <cdr:to>
      <cdr:x>0.93242</cdr:x>
      <cdr:y>0.37515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43903" y="80536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5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0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5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DAE44-2E53-4384-95A1-84540D5EEF3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5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6DAE44-2E53-4384-95A1-84540D5EEF32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152DE25-29E5-4158-AEE2-CF5A9AD8A7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err="1">
                <a:latin typeface="1998A" panose="00000400000000000000" pitchFamily="2" charset="0"/>
                <a:cs typeface="B Titr" panose="00000700000000000000" pitchFamily="2" charset="-78"/>
              </a:rPr>
              <a:t>بسم</a:t>
            </a:r>
            <a:r>
              <a:rPr lang="fa-IR" dirty="0">
                <a:latin typeface="1998A" panose="00000400000000000000" pitchFamily="2" charset="0"/>
                <a:cs typeface="B Titr" panose="00000700000000000000" pitchFamily="2" charset="-78"/>
              </a:rPr>
              <a:t> الله </a:t>
            </a:r>
            <a:r>
              <a:rPr lang="fa-IR" dirty="0" err="1">
                <a:latin typeface="1998A" panose="00000400000000000000" pitchFamily="2" charset="0"/>
                <a:cs typeface="B Titr" panose="00000700000000000000" pitchFamily="2" charset="-78"/>
              </a:rPr>
              <a:t>الرحمن</a:t>
            </a:r>
            <a:r>
              <a:rPr lang="fa-IR" dirty="0">
                <a:latin typeface="1998A" panose="00000400000000000000" pitchFamily="2" charset="0"/>
                <a:cs typeface="B Titr" panose="00000700000000000000" pitchFamily="2" charset="-78"/>
              </a:rPr>
              <a:t> </a:t>
            </a:r>
            <a:r>
              <a:rPr lang="fa-IR" dirty="0" err="1">
                <a:latin typeface="1998A" panose="00000400000000000000" pitchFamily="2" charset="0"/>
                <a:cs typeface="B Titr" panose="00000700000000000000" pitchFamily="2" charset="-78"/>
              </a:rPr>
              <a:t>الرحیم</a:t>
            </a:r>
            <a:r>
              <a:rPr lang="fa-IR" dirty="0">
                <a:latin typeface="1998A" panose="00000400000000000000" pitchFamily="2" charset="0"/>
                <a:cs typeface="B Titr" panose="00000700000000000000" pitchFamily="2" charset="-78"/>
              </a:rPr>
              <a:t> </a:t>
            </a:r>
            <a:endParaRPr lang="en-US" dirty="0">
              <a:latin typeface="1998A" panose="00000400000000000000" pitchFamily="2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8444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3011052" y="254255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1402 دانشگاه علوم پزشکی سبزوار</a:t>
            </a:r>
          </a:p>
          <a:p>
            <a:pPr algn="ctr" rtl="1"/>
            <a:endParaRPr lang="fa-IR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شاخص های حوزه بهداشت</a:t>
            </a:r>
            <a:endParaRPr lang="en-US" sz="20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E7C2D00-6F2E-C0FD-8298-3D7B863FB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10088"/>
              </p:ext>
            </p:extLst>
          </p:nvPr>
        </p:nvGraphicFramePr>
        <p:xfrm>
          <a:off x="801811" y="2158570"/>
          <a:ext cx="10588377" cy="3669352"/>
        </p:xfrm>
        <a:graphic>
          <a:graphicData uri="http://schemas.openxmlformats.org/drawingml/2006/table">
            <a:tbl>
              <a:tblPr rtl="1"/>
              <a:tblGrid>
                <a:gridCol w="526741">
                  <a:extLst>
                    <a:ext uri="{9D8B030D-6E8A-4147-A177-3AD203B41FA5}">
                      <a16:colId xmlns:a16="http://schemas.microsoft.com/office/drawing/2014/main" val="2231322793"/>
                    </a:ext>
                  </a:extLst>
                </a:gridCol>
                <a:gridCol w="1983578">
                  <a:extLst>
                    <a:ext uri="{9D8B030D-6E8A-4147-A177-3AD203B41FA5}">
                      <a16:colId xmlns:a16="http://schemas.microsoft.com/office/drawing/2014/main" val="1073274422"/>
                    </a:ext>
                  </a:extLst>
                </a:gridCol>
                <a:gridCol w="1372428">
                  <a:extLst>
                    <a:ext uri="{9D8B030D-6E8A-4147-A177-3AD203B41FA5}">
                      <a16:colId xmlns:a16="http://schemas.microsoft.com/office/drawing/2014/main" val="689550747"/>
                    </a:ext>
                  </a:extLst>
                </a:gridCol>
                <a:gridCol w="993784">
                  <a:extLst>
                    <a:ext uri="{9D8B030D-6E8A-4147-A177-3AD203B41FA5}">
                      <a16:colId xmlns:a16="http://schemas.microsoft.com/office/drawing/2014/main" val="1602874337"/>
                    </a:ext>
                  </a:extLst>
                </a:gridCol>
                <a:gridCol w="878004">
                  <a:extLst>
                    <a:ext uri="{9D8B030D-6E8A-4147-A177-3AD203B41FA5}">
                      <a16:colId xmlns:a16="http://schemas.microsoft.com/office/drawing/2014/main" val="3887112192"/>
                    </a:ext>
                  </a:extLst>
                </a:gridCol>
                <a:gridCol w="868355">
                  <a:extLst>
                    <a:ext uri="{9D8B030D-6E8A-4147-A177-3AD203B41FA5}">
                      <a16:colId xmlns:a16="http://schemas.microsoft.com/office/drawing/2014/main" val="1564507428"/>
                    </a:ext>
                  </a:extLst>
                </a:gridCol>
                <a:gridCol w="868355">
                  <a:extLst>
                    <a:ext uri="{9D8B030D-6E8A-4147-A177-3AD203B41FA5}">
                      <a16:colId xmlns:a16="http://schemas.microsoft.com/office/drawing/2014/main" val="924081447"/>
                    </a:ext>
                  </a:extLst>
                </a:gridCol>
                <a:gridCol w="30971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85183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ردیف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واحد 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(1399)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(1400)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(1401)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  (1402)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استاندارد</a:t>
                      </a:r>
                      <a:r>
                        <a:rPr lang="fa-IR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/ </a:t>
                      </a:r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میانگین کشوری </a:t>
                      </a:r>
                      <a:r>
                        <a:rPr lang="fa-I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انتظار معاونت  </a:t>
                      </a:r>
                    </a:p>
                    <a:p>
                      <a:pPr algn="ctr" rtl="1" fontAlgn="ctr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51923"/>
                  </a:ext>
                </a:extLst>
              </a:tr>
              <a:tr h="72618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مرگ نوزادان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در هزار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kumimoji="0" lang="fa-IR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7.7</a:t>
                      </a:r>
                      <a:endParaRPr kumimoji="0" lang="en-US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B Zar" panose="00000400000000000000" pitchFamily="2" charset="-78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6.47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 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8.5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r" panose="00000400000000000000" pitchFamily="2" charset="-78"/>
                        </a:rPr>
                        <a:t>6.4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fa-I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در هزار تولد زنده/</a:t>
                      </a:r>
                      <a:r>
                        <a:rPr kumimoji="0"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  </a:t>
                      </a:r>
                      <a:r>
                        <a:rPr kumimoji="0" lang="fa-I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   8.33</a:t>
                      </a:r>
                      <a:r>
                        <a:rPr kumimoji="0"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 </a:t>
                      </a:r>
                      <a:r>
                        <a:rPr kumimoji="0" lang="fa-I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  /</a:t>
                      </a:r>
                      <a:endParaRPr kumimoji="0"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0182"/>
                  </a:ext>
                </a:extLst>
              </a:tr>
              <a:tr h="678518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 تامین پزشک خانواده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101.69</a:t>
                      </a:r>
                      <a:endParaRPr lang="en-US" sz="1400" b="1" i="0" u="none" strike="noStrike" dirty="0">
                        <a:solidFill>
                          <a:srgbClr val="00B05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105.08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r" panose="00000400000000000000" pitchFamily="2" charset="-78"/>
                        </a:rPr>
                        <a:t>94.9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fa-I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/</a:t>
                      </a:r>
                      <a:r>
                        <a:rPr kumimoji="0"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  </a:t>
                      </a:r>
                      <a:r>
                        <a:rPr kumimoji="0" lang="fa-I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   بیشتر از 90 درصد</a:t>
                      </a:r>
                      <a:r>
                        <a:rPr kumimoji="0"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 </a:t>
                      </a:r>
                      <a:r>
                        <a:rPr kumimoji="0" lang="fa-I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  / </a:t>
                      </a:r>
                      <a:r>
                        <a:rPr kumimoji="0"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 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81909"/>
                  </a:ext>
                </a:extLst>
              </a:tr>
              <a:tr h="778815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میزان باروری کلی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در هزار</a:t>
                      </a:r>
                    </a:p>
                    <a:p>
                      <a:pPr algn="ctr" rtl="1" fontAlgn="ctr"/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1.76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r" panose="00000400000000000000" pitchFamily="2" charset="-78"/>
                        </a:rPr>
                        <a:t>1.51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حد جانشینی2.5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1.66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 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---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0" fontAlgn="ctr"/>
                      <a:endParaRPr kumimoji="0" lang="fa-IR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967415"/>
                  </a:ext>
                </a:extLst>
              </a:tr>
              <a:tr h="6006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میزان مرگ مادر باردار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در صد هزار</a:t>
                      </a:r>
                    </a:p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74.2</a:t>
                      </a:r>
                      <a:endParaRPr lang="en-US" sz="1400" b="1" i="0" u="none" strike="noStrike" dirty="0">
                        <a:solidFill>
                          <a:srgbClr val="00B05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30.8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17.1</a:t>
                      </a:r>
                      <a:endParaRPr lang="en-US" sz="1600" b="1" i="0" u="none" strike="noStrike" dirty="0">
                        <a:solidFill>
                          <a:srgbClr val="00B05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19 در صد هزار تولد زنده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23.4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 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---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394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3011052" y="254255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1402 دانشگاه علوم پزشکی سبزوار</a:t>
            </a:r>
          </a:p>
          <a:p>
            <a:pPr algn="ctr" rtl="1"/>
            <a:endParaRPr lang="fa-IR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شاخص های حوزه درمان</a:t>
            </a:r>
            <a:endParaRPr lang="en-US" sz="20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E7C2D00-6F2E-C0FD-8298-3D7B863FB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723016"/>
              </p:ext>
            </p:extLst>
          </p:nvPr>
        </p:nvGraphicFramePr>
        <p:xfrm>
          <a:off x="1012015" y="1815148"/>
          <a:ext cx="10167963" cy="4342616"/>
        </p:xfrm>
        <a:graphic>
          <a:graphicData uri="http://schemas.openxmlformats.org/drawingml/2006/table">
            <a:tbl>
              <a:tblPr rtl="1"/>
              <a:tblGrid>
                <a:gridCol w="422234">
                  <a:extLst>
                    <a:ext uri="{9D8B030D-6E8A-4147-A177-3AD203B41FA5}">
                      <a16:colId xmlns:a16="http://schemas.microsoft.com/office/drawing/2014/main" val="2231322793"/>
                    </a:ext>
                  </a:extLst>
                </a:gridCol>
                <a:gridCol w="2288130">
                  <a:extLst>
                    <a:ext uri="{9D8B030D-6E8A-4147-A177-3AD203B41FA5}">
                      <a16:colId xmlns:a16="http://schemas.microsoft.com/office/drawing/2014/main" val="1073274422"/>
                    </a:ext>
                  </a:extLst>
                </a:gridCol>
                <a:gridCol w="981847">
                  <a:extLst>
                    <a:ext uri="{9D8B030D-6E8A-4147-A177-3AD203B41FA5}">
                      <a16:colId xmlns:a16="http://schemas.microsoft.com/office/drawing/2014/main" val="689550747"/>
                    </a:ext>
                  </a:extLst>
                </a:gridCol>
                <a:gridCol w="917061">
                  <a:extLst>
                    <a:ext uri="{9D8B030D-6E8A-4147-A177-3AD203B41FA5}">
                      <a16:colId xmlns:a16="http://schemas.microsoft.com/office/drawing/2014/main" val="1602874337"/>
                    </a:ext>
                  </a:extLst>
                </a:gridCol>
                <a:gridCol w="892503">
                  <a:extLst>
                    <a:ext uri="{9D8B030D-6E8A-4147-A177-3AD203B41FA5}">
                      <a16:colId xmlns:a16="http://schemas.microsoft.com/office/drawing/2014/main" val="3887112192"/>
                    </a:ext>
                  </a:extLst>
                </a:gridCol>
                <a:gridCol w="912559">
                  <a:extLst>
                    <a:ext uri="{9D8B030D-6E8A-4147-A177-3AD203B41FA5}">
                      <a16:colId xmlns:a16="http://schemas.microsoft.com/office/drawing/2014/main" val="1564507428"/>
                    </a:ext>
                  </a:extLst>
                </a:gridCol>
                <a:gridCol w="1041783">
                  <a:extLst>
                    <a:ext uri="{9D8B030D-6E8A-4147-A177-3AD203B41FA5}">
                      <a16:colId xmlns:a16="http://schemas.microsoft.com/office/drawing/2014/main" val="3502572544"/>
                    </a:ext>
                  </a:extLst>
                </a:gridCol>
                <a:gridCol w="2711846">
                  <a:extLst>
                    <a:ext uri="{9D8B030D-6E8A-4147-A177-3AD203B41FA5}">
                      <a16:colId xmlns:a16="http://schemas.microsoft.com/office/drawing/2014/main" val="2999649849"/>
                    </a:ext>
                  </a:extLst>
                </a:gridCol>
              </a:tblGrid>
              <a:tr h="735026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ردیف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واحد 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(1399)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(1400)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(1401)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  (1402)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استاندارد /</a:t>
                      </a:r>
                      <a:r>
                        <a:rPr lang="fa-IR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میانگین کشوری/ انتظار معاونت</a:t>
                      </a:r>
                    </a:p>
                    <a:p>
                      <a:pPr algn="ctr" rtl="1" fontAlgn="ctr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51923"/>
                  </a:ext>
                </a:extLst>
              </a:tr>
              <a:tr h="6029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ضریب اشغال تخت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55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fa-IR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64</a:t>
                      </a:r>
                      <a:endParaRPr kumimoji="0"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B Zar" panose="00000400000000000000" pitchFamily="2" charset="-78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68.8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r" panose="00000400000000000000" pitchFamily="2" charset="-78"/>
                        </a:rPr>
                        <a:t>73.5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72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 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85-65 (مطلوب)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0182"/>
                  </a:ext>
                </a:extLst>
              </a:tr>
              <a:tr h="750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سرانه نیروی انسانی به تخت فعال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نفر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3.13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3.38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3.47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600" b="0" i="0" u="none" strike="noStrike" dirty="0">
                          <a:solidFill>
                            <a:srgbClr val="00B05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B05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بیشتر از 2.7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3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 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---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0" fontAlgn="ctr"/>
                      <a:endParaRPr kumimoji="0" lang="en-US" sz="14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81909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میزان تاخیر پرداخت کارانه پزشکان و پرسنل به ماه (تا پایان سال 1401)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ماه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پزشکان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:4 ماه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 </a:t>
                      </a:r>
                      <a:endParaRPr kumimoji="0" lang="fa-I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 Zar" panose="00000400000000000000" pitchFamily="2" charset="-78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پرسنل : 4 ماه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 Zar" panose="00000400000000000000" pitchFamily="2" charset="-78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پزشکان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: 11 ماه</a:t>
                      </a:r>
                    </a:p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پرسنل : 11 ماه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 Zar" panose="00000400000000000000" pitchFamily="2" charset="-78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پزشکان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: 11 ماه</a:t>
                      </a:r>
                    </a:p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پرسنل : 11 ماه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 Zar" panose="00000400000000000000" pitchFamily="2" charset="-78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پزشکان</a:t>
                      </a: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: 12 ماه</a:t>
                      </a:r>
                    </a:p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پرسنل :12    ماه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 Zar" panose="00000400000000000000" pitchFamily="2" charset="-78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 Zar" panose="00000400000000000000" pitchFamily="2" charset="-78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---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ماه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8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 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---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182645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 تخت  فعال به جمعیت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به هزار نفر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1.4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1.37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بیشتر از 1.24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1.78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 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---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0" fontAlgn="ctr"/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569889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 پزشک به جمعیت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به هزار نفر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0.8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0.8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0.8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0.98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---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 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---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529248"/>
                  </a:ext>
                </a:extLst>
              </a:tr>
              <a:tr h="563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 دندانپزشک به جمعیت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به هزار نفر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0.2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0.24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0.24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0.23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---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0.3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 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---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319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208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3011052" y="254255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1402 دانشگاه علوم پزشکی سبزوار</a:t>
            </a:r>
          </a:p>
          <a:p>
            <a:pPr algn="ctr" rtl="1"/>
            <a:endParaRPr lang="fa-IR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شاخص های حوزه های پرستاری، طب سنتی و اورژانس</a:t>
            </a:r>
            <a:endParaRPr lang="en-US" sz="20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E7C2D00-6F2E-C0FD-8298-3D7B863FB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226552"/>
              </p:ext>
            </p:extLst>
          </p:nvPr>
        </p:nvGraphicFramePr>
        <p:xfrm>
          <a:off x="644152" y="1850835"/>
          <a:ext cx="10903688" cy="4417763"/>
        </p:xfrm>
        <a:graphic>
          <a:graphicData uri="http://schemas.openxmlformats.org/drawingml/2006/table">
            <a:tbl>
              <a:tblPr rtl="1"/>
              <a:tblGrid>
                <a:gridCol w="402864">
                  <a:extLst>
                    <a:ext uri="{9D8B030D-6E8A-4147-A177-3AD203B41FA5}">
                      <a16:colId xmlns:a16="http://schemas.microsoft.com/office/drawing/2014/main" val="2231322793"/>
                    </a:ext>
                  </a:extLst>
                </a:gridCol>
                <a:gridCol w="2700230">
                  <a:extLst>
                    <a:ext uri="{9D8B030D-6E8A-4147-A177-3AD203B41FA5}">
                      <a16:colId xmlns:a16="http://schemas.microsoft.com/office/drawing/2014/main" val="1073274422"/>
                    </a:ext>
                  </a:extLst>
                </a:gridCol>
                <a:gridCol w="1081271">
                  <a:extLst>
                    <a:ext uri="{9D8B030D-6E8A-4147-A177-3AD203B41FA5}">
                      <a16:colId xmlns:a16="http://schemas.microsoft.com/office/drawing/2014/main" val="689550747"/>
                    </a:ext>
                  </a:extLst>
                </a:gridCol>
                <a:gridCol w="839915">
                  <a:extLst>
                    <a:ext uri="{9D8B030D-6E8A-4147-A177-3AD203B41FA5}">
                      <a16:colId xmlns:a16="http://schemas.microsoft.com/office/drawing/2014/main" val="1602874337"/>
                    </a:ext>
                  </a:extLst>
                </a:gridCol>
                <a:gridCol w="888186">
                  <a:extLst>
                    <a:ext uri="{9D8B030D-6E8A-4147-A177-3AD203B41FA5}">
                      <a16:colId xmlns:a16="http://schemas.microsoft.com/office/drawing/2014/main" val="3887112192"/>
                    </a:ext>
                  </a:extLst>
                </a:gridCol>
                <a:gridCol w="888187">
                  <a:extLst>
                    <a:ext uri="{9D8B030D-6E8A-4147-A177-3AD203B41FA5}">
                      <a16:colId xmlns:a16="http://schemas.microsoft.com/office/drawing/2014/main" val="1564507428"/>
                    </a:ext>
                  </a:extLst>
                </a:gridCol>
                <a:gridCol w="888187">
                  <a:extLst>
                    <a:ext uri="{9D8B030D-6E8A-4147-A177-3AD203B41FA5}">
                      <a16:colId xmlns:a16="http://schemas.microsoft.com/office/drawing/2014/main" val="2183705256"/>
                    </a:ext>
                  </a:extLst>
                </a:gridCol>
                <a:gridCol w="3214848">
                  <a:extLst>
                    <a:ext uri="{9D8B030D-6E8A-4147-A177-3AD203B41FA5}">
                      <a16:colId xmlns:a16="http://schemas.microsoft.com/office/drawing/2014/main" val="2999649849"/>
                    </a:ext>
                  </a:extLst>
                </a:gridCol>
              </a:tblGrid>
              <a:tr h="9040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ردیف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واحد 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(1399)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(1400)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(1401)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  (1402)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استاندارد </a:t>
                      </a:r>
                      <a:r>
                        <a:rPr lang="fa-IR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 </a:t>
                      </a:r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میانگین</a:t>
                      </a:r>
                      <a:r>
                        <a:rPr lang="fa-IR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کشوری/</a:t>
                      </a:r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انتظار معاونت </a:t>
                      </a: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51923"/>
                  </a:ext>
                </a:extLst>
              </a:tr>
              <a:tr h="74168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ea typeface="+mn-ea"/>
                          <a:cs typeface="B Zar" panose="00000400000000000000" pitchFamily="2" charset="-78"/>
                        </a:rPr>
                        <a:t>تعداد کل كادر پرستاري به ازای تخت های موجود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1.23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 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1.36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 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2.5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1.1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 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---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0182"/>
                  </a:ext>
                </a:extLst>
              </a:tr>
              <a:tr h="693001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ea typeface="+mn-ea"/>
                          <a:cs typeface="B Zar" panose="00000400000000000000" pitchFamily="2" charset="-78"/>
                        </a:rPr>
                        <a:t>نسبت نيروي غيرحرفه اي پرستاري به پرستار حرفه ای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25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16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 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---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81909"/>
                  </a:ext>
                </a:extLst>
              </a:tr>
              <a:tr h="693001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buNone/>
                      </a:pP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تعداد مراکز دولتی ارائه دهنده طب سنتی </a:t>
                      </a: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راه اندازی شده در سال 1401</a:t>
                      </a:r>
                      <a:endParaRPr kumimoji="0" lang="fa-I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---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   </a:t>
                      </a:r>
                      <a:r>
                        <a:rPr kumimoji="0" lang="fa-I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/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  </a:t>
                      </a: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   </a:t>
                      </a:r>
                      <a:r>
                        <a:rPr kumimoji="0" lang="fa-I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---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 </a:t>
                      </a: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  </a:t>
                      </a:r>
                      <a:r>
                        <a:rPr kumimoji="0" lang="fa-I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/</a:t>
                      </a: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 </a:t>
                      </a:r>
                      <a:r>
                        <a:rPr kumimoji="0" lang="fa-I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---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 Zar" panose="00000400000000000000" pitchFamily="2" charset="-78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182645"/>
                  </a:ext>
                </a:extLst>
              </a:tr>
              <a:tr h="693001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buNone/>
                      </a:pP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میانگین زمان رسیدن بر بالین بیمار در شهر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دقیقه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8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 Zar" panose="00000400000000000000" pitchFamily="2" charset="-78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569889"/>
                  </a:ext>
                </a:extLst>
              </a:tr>
              <a:tr h="693001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buNone/>
                      </a:pP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میانگین زمان رسیدن بر بالین بیمار در  جاده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دقیقه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13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 Zar" panose="00000400000000000000" pitchFamily="2" charset="-78"/>
                        <a:ea typeface="+mn-ea"/>
                        <a:cs typeface="B Titr" panose="00000700000000000000" pitchFamily="2" charset="-78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529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51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3011052" y="254255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600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1402 دانشگاه علوم پزشکی سبزوار</a:t>
            </a:r>
            <a:endParaRPr lang="fa-IR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شاخص های</a:t>
            </a:r>
            <a:r>
              <a:rPr lang="en-US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 </a:t>
            </a:r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حوزه  غذا و دارو</a:t>
            </a:r>
            <a:endParaRPr lang="en-US" sz="20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E7C2D00-6F2E-C0FD-8298-3D7B863FB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922499"/>
              </p:ext>
            </p:extLst>
          </p:nvPr>
        </p:nvGraphicFramePr>
        <p:xfrm>
          <a:off x="357810" y="1738429"/>
          <a:ext cx="11275804" cy="4565078"/>
        </p:xfrm>
        <a:graphic>
          <a:graphicData uri="http://schemas.openxmlformats.org/drawingml/2006/table">
            <a:tbl>
              <a:tblPr rtl="1"/>
              <a:tblGrid>
                <a:gridCol w="433416">
                  <a:extLst>
                    <a:ext uri="{9D8B030D-6E8A-4147-A177-3AD203B41FA5}">
                      <a16:colId xmlns:a16="http://schemas.microsoft.com/office/drawing/2014/main" val="2231322793"/>
                    </a:ext>
                  </a:extLst>
                </a:gridCol>
                <a:gridCol w="3105478">
                  <a:extLst>
                    <a:ext uri="{9D8B030D-6E8A-4147-A177-3AD203B41FA5}">
                      <a16:colId xmlns:a16="http://schemas.microsoft.com/office/drawing/2014/main" val="1073274422"/>
                    </a:ext>
                  </a:extLst>
                </a:gridCol>
                <a:gridCol w="745723">
                  <a:extLst>
                    <a:ext uri="{9D8B030D-6E8A-4147-A177-3AD203B41FA5}">
                      <a16:colId xmlns:a16="http://schemas.microsoft.com/office/drawing/2014/main" val="689550747"/>
                    </a:ext>
                  </a:extLst>
                </a:gridCol>
                <a:gridCol w="1358646">
                  <a:extLst>
                    <a:ext uri="{9D8B030D-6E8A-4147-A177-3AD203B41FA5}">
                      <a16:colId xmlns:a16="http://schemas.microsoft.com/office/drawing/2014/main" val="1602874337"/>
                    </a:ext>
                  </a:extLst>
                </a:gridCol>
                <a:gridCol w="1328001">
                  <a:extLst>
                    <a:ext uri="{9D8B030D-6E8A-4147-A177-3AD203B41FA5}">
                      <a16:colId xmlns:a16="http://schemas.microsoft.com/office/drawing/2014/main" val="3887112192"/>
                    </a:ext>
                  </a:extLst>
                </a:gridCol>
                <a:gridCol w="1352775">
                  <a:extLst>
                    <a:ext uri="{9D8B030D-6E8A-4147-A177-3AD203B41FA5}">
                      <a16:colId xmlns:a16="http://schemas.microsoft.com/office/drawing/2014/main" val="1564507428"/>
                    </a:ext>
                  </a:extLst>
                </a:gridCol>
                <a:gridCol w="1205103">
                  <a:extLst>
                    <a:ext uri="{9D8B030D-6E8A-4147-A177-3AD203B41FA5}">
                      <a16:colId xmlns:a16="http://schemas.microsoft.com/office/drawing/2014/main" val="1962807986"/>
                    </a:ext>
                  </a:extLst>
                </a:gridCol>
                <a:gridCol w="17466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28876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ردیف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واحد 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(1399)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(1400)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(1401)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 (1402)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استاندارد</a:t>
                      </a:r>
                      <a:r>
                        <a:rPr lang="fa-IR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/ </a:t>
                      </a:r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میانگین  کشوری /انتظار معاونت </a:t>
                      </a: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51923"/>
                  </a:ext>
                </a:extLst>
              </a:tr>
              <a:tr h="7620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متوسط امتیاز ارزشیابی داروخانه های</a:t>
                      </a:r>
                      <a:r>
                        <a:rPr lang="fa-IR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تحت نظارت دانشگاه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امتیاز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890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897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 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 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877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799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800/750/800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0182"/>
                  </a:ext>
                </a:extLst>
              </a:tr>
              <a:tr h="712011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نسبت تعداد نمونه برداری و آزمایش مواد خوراکی، آشامیدنی، آرایشی و بهداشتی در سطح عرضه (</a:t>
                      </a:r>
                      <a:r>
                        <a:rPr kumimoji="0"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mix" pitchFamily="2" charset="0"/>
                          <a:ea typeface="+mn-ea"/>
                          <a:cs typeface="B Zar" panose="00000400000000000000" pitchFamily="2" charset="-78"/>
                        </a:rPr>
                        <a:t>PMS</a:t>
                      </a:r>
                      <a:r>
                        <a:rPr kumimoji="0" lang="en-US" sz="12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omix" pitchFamily="2" charset="0"/>
                          <a:ea typeface="+mn-ea"/>
                          <a:cs typeface="B Zar" panose="00000400000000000000" pitchFamily="2" charset="-78"/>
                        </a:rPr>
                        <a:t> </a:t>
                      </a:r>
                      <a:r>
                        <a:rPr kumimoji="0" lang="fa-IR" sz="12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omix" pitchFamily="2" charset="0"/>
                          <a:ea typeface="+mn-ea"/>
                          <a:cs typeface="B Zar" panose="00000400000000000000" pitchFamily="2" charset="-78"/>
                        </a:rPr>
                        <a:t> ) </a:t>
                      </a: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به کل نمونه ها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95/87/95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81909"/>
                  </a:ext>
                </a:extLst>
              </a:tr>
              <a:tr h="7120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میانگین زمان انبارش  دارو و ملزومات مصرفی پزشکی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ماه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دارو: 4 ماه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 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  <a:p>
                      <a:pPr algn="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ملزومات مصرفی : 4 ماه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دارو : 3 ماه                           ملزومات مصرفی : 3 ماه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دارو :    3 ماه                         ملزومات مصرفی : 3 ماه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دارو :    3 ماه                         ملزومات مصرفی : 3 ماه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  <a:p>
                      <a:pPr algn="r" rtl="0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3/    /3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434719"/>
                  </a:ext>
                </a:extLst>
              </a:tr>
              <a:tr h="712011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تراز تعهدات پرداخت شده/ درآمد وصولی حاصل از فروش دارو و ملزومات مصرفی پزشکی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دارو :    60%                        ملزومات مصرفی : 40%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دارو :   60%                         ملزومات مصرفی :40%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دارو :   60%                         ملزومات مصرفی :40%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دارو :   60%                         ملزومات مصرفی :40%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  <a:p>
                      <a:pPr algn="r" rtl="0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100/    /100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182645"/>
                  </a:ext>
                </a:extLst>
              </a:tr>
              <a:tr h="712011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B Zar" panose="00000400000000000000" pitchFamily="2" charset="-78"/>
                        </a:rPr>
                        <a:t>تعداد داروخانه ها</a:t>
                      </a:r>
                      <a:r>
                        <a:rPr lang="fa-IR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B Zar" panose="00000400000000000000" pitchFamily="2" charset="-78"/>
                        </a:rPr>
                        <a:t> به نسبت جمعیت تحت پوشش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به</a:t>
                      </a:r>
                    </a:p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ده  هزار</a:t>
                      </a:r>
                      <a:r>
                        <a:rPr lang="fa-IR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نفر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fa-I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1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.</a:t>
                      </a:r>
                      <a:r>
                        <a:rPr kumimoji="0" lang="fa-I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232</a:t>
                      </a:r>
                      <a:endParaRPr kumimoji="0"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fa-I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1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.</a:t>
                      </a:r>
                      <a:r>
                        <a:rPr kumimoji="0" lang="fa-I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304</a:t>
                      </a:r>
                      <a:endParaRPr kumimoji="0"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fa-I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1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.</a:t>
                      </a:r>
                      <a:r>
                        <a:rPr kumimoji="0" lang="fa-I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389</a:t>
                      </a:r>
                      <a:endParaRPr kumimoji="0"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fa-I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1.46</a:t>
                      </a:r>
                      <a:endParaRPr kumimoji="0"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2/1.9/1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861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3011052" y="254255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0" i="0" u="none" strike="noStrike" kern="1200" cap="none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erpetua"/>
                <a:ea typeface="+mn-ea"/>
                <a:cs typeface="B Titr" panose="00000700000000000000" pitchFamily="2" charset="-78"/>
              </a:rPr>
              <a:t>گزارش عملکرد سال 1402 دانشگاه علوم پزشکی سبزوار</a:t>
            </a: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 dirty="0">
              <a:ln w="3175" cmpd="sng">
                <a:noFill/>
              </a:ln>
              <a:solidFill>
                <a:prstClr val="white"/>
              </a:solidFill>
              <a:effectLst/>
              <a:uLnTx/>
              <a:uFillTx/>
              <a:latin typeface="Perpetua"/>
              <a:ea typeface="+mn-ea"/>
              <a:cs typeface="B Titr" panose="00000700000000000000" pitchFamily="2" charset="-78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Perpetua"/>
                <a:ea typeface="+mn-ea"/>
                <a:cs typeface="B Titr" panose="00000700000000000000" pitchFamily="2" charset="-78"/>
              </a:rPr>
              <a:t>شاخص های حوزه توسعه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Perpetua"/>
              <a:ea typeface="+mn-ea"/>
              <a:cs typeface="B Titr" panose="00000700000000000000" pitchFamily="2" charset="-78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E7C2D00-6F2E-C0FD-8298-3D7B863FB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268140"/>
              </p:ext>
            </p:extLst>
          </p:nvPr>
        </p:nvGraphicFramePr>
        <p:xfrm>
          <a:off x="967409" y="1766805"/>
          <a:ext cx="10677646" cy="4574279"/>
        </p:xfrm>
        <a:graphic>
          <a:graphicData uri="http://schemas.openxmlformats.org/drawingml/2006/table">
            <a:tbl>
              <a:tblPr rtl="1"/>
              <a:tblGrid>
                <a:gridCol w="622168">
                  <a:extLst>
                    <a:ext uri="{9D8B030D-6E8A-4147-A177-3AD203B41FA5}">
                      <a16:colId xmlns:a16="http://schemas.microsoft.com/office/drawing/2014/main" val="2231322793"/>
                    </a:ext>
                  </a:extLst>
                </a:gridCol>
                <a:gridCol w="2655323">
                  <a:extLst>
                    <a:ext uri="{9D8B030D-6E8A-4147-A177-3AD203B41FA5}">
                      <a16:colId xmlns:a16="http://schemas.microsoft.com/office/drawing/2014/main" val="1073274422"/>
                    </a:ext>
                  </a:extLst>
                </a:gridCol>
                <a:gridCol w="856093">
                  <a:extLst>
                    <a:ext uri="{9D8B030D-6E8A-4147-A177-3AD203B41FA5}">
                      <a16:colId xmlns:a16="http://schemas.microsoft.com/office/drawing/2014/main" val="689550747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1602874337"/>
                    </a:ext>
                  </a:extLst>
                </a:gridCol>
                <a:gridCol w="801051">
                  <a:extLst>
                    <a:ext uri="{9D8B030D-6E8A-4147-A177-3AD203B41FA5}">
                      <a16:colId xmlns:a16="http://schemas.microsoft.com/office/drawing/2014/main" val="3887112192"/>
                    </a:ext>
                  </a:extLst>
                </a:gridCol>
                <a:gridCol w="1713358">
                  <a:extLst>
                    <a:ext uri="{9D8B030D-6E8A-4147-A177-3AD203B41FA5}">
                      <a16:colId xmlns:a16="http://schemas.microsoft.com/office/drawing/2014/main" val="1564507428"/>
                    </a:ext>
                  </a:extLst>
                </a:gridCol>
                <a:gridCol w="1713358">
                  <a:extLst>
                    <a:ext uri="{9D8B030D-6E8A-4147-A177-3AD203B41FA5}">
                      <a16:colId xmlns:a16="http://schemas.microsoft.com/office/drawing/2014/main" val="4110948715"/>
                    </a:ext>
                  </a:extLst>
                </a:gridCol>
                <a:gridCol w="1768986">
                  <a:extLst>
                    <a:ext uri="{9D8B030D-6E8A-4147-A177-3AD203B41FA5}">
                      <a16:colId xmlns:a16="http://schemas.microsoft.com/office/drawing/2014/main" val="2999649849"/>
                    </a:ext>
                  </a:extLst>
                </a:gridCol>
              </a:tblGrid>
              <a:tr h="938568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ردیف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واحد 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(1399)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(1400)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(1401)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  (1402)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استاندارد /</a:t>
                      </a:r>
                      <a:r>
                        <a:rPr lang="fa-I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میانگین کشوری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fa-IR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انتظار معاونت</a:t>
                      </a: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9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9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51923"/>
                  </a:ext>
                </a:extLst>
              </a:tr>
              <a:tr h="585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 نیروهای ستادی به کل نیروها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14</a:t>
                      </a:r>
                      <a:endParaRPr lang="en-US" sz="1400" b="1" i="0" u="none" strike="noStrike" dirty="0">
                        <a:solidFill>
                          <a:srgbClr val="00B05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14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1740182"/>
                  </a:ext>
                </a:extLst>
              </a:tr>
              <a:tr h="646751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تراز ورودی/ خروجی  نیروی انسانی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7030A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22</a:t>
                      </a:r>
                      <a:endParaRPr lang="en-US" sz="1400" b="1" i="0" u="none" strike="noStrike" dirty="0">
                        <a:solidFill>
                          <a:srgbClr val="7030A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7030A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276</a:t>
                      </a:r>
                      <a:endParaRPr lang="en-US" sz="1400" b="0" i="0" u="none" strike="noStrike" dirty="0">
                        <a:solidFill>
                          <a:srgbClr val="7030A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0181909"/>
                  </a:ext>
                </a:extLst>
              </a:tr>
              <a:tr h="64761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پروژه های متوسط و بزرگ در حال ساخت (زیربنای</a:t>
                      </a:r>
                      <a:r>
                        <a:rPr lang="fa-IR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500 متر مربع و بالاتر)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468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سرانه نیروی انسانی به جمعیت تحت پوشش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به  هزار نفر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9.3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9.5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9.3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9.5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6.6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1701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 نیرو های شرکتی به کل پرسنل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20.8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15.6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15.9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15.64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2117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سهم هر نیروی انسانی از بودجه عمومی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میلیون ریال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734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1257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1428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1854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5516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>
                <a:cs typeface="B Titr" panose="00000700000000000000" pitchFamily="2" charset="-78"/>
              </a:rPr>
              <a:t>با تشکر و سپاس 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002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491672" y="858981"/>
            <a:ext cx="9208655" cy="377767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200000"/>
              </a:lnSpc>
            </a:pPr>
            <a:r>
              <a:rPr lang="fa-IR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 Light" panose="020F0302020204030204"/>
                <a:ea typeface="+mj-ea"/>
                <a:cs typeface="B Titr" panose="00000700000000000000" pitchFamily="2" charset="-78"/>
              </a:rPr>
              <a:t>گزارش عملکرد سال 1402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 Light" panose="020F0302020204030204"/>
                <a:ea typeface="+mj-ea"/>
                <a:cs typeface="B Titr" panose="00000700000000000000" pitchFamily="2" charset="-78"/>
              </a:rPr>
              <a:t>دانشگاه علوم پزشکی  سبزوار</a:t>
            </a:r>
            <a:endParaRPr lang="en-US" sz="3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4861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06C0E92A-23A2-15A0-AE4B-C13D849F63AE}"/>
              </a:ext>
            </a:extLst>
          </p:cNvPr>
          <p:cNvGrpSpPr/>
          <p:nvPr/>
        </p:nvGrpSpPr>
        <p:grpSpPr>
          <a:xfrm>
            <a:off x="7458641" y="2681579"/>
            <a:ext cx="3819235" cy="2706427"/>
            <a:chOff x="7536872" y="2284420"/>
            <a:chExt cx="3819235" cy="2706427"/>
          </a:xfrm>
        </p:grpSpPr>
        <p:sp>
          <p:nvSpPr>
            <p:cNvPr id="4" name="Rectangle 3"/>
            <p:cNvSpPr/>
            <p:nvPr/>
          </p:nvSpPr>
          <p:spPr>
            <a:xfrm>
              <a:off x="7536873" y="2284420"/>
              <a:ext cx="2304471" cy="4172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536873" y="3429000"/>
              <a:ext cx="2304471" cy="4172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dirty="0">
                  <a:solidFill>
                    <a:srgbClr val="00B050"/>
                  </a:solidFill>
                  <a:latin typeface="Calibri"/>
                  <a:cs typeface="B Titr"/>
                </a:rPr>
                <a:t>526495</a:t>
              </a:r>
              <a:endParaRPr lang="en-US" dirty="0">
                <a:solidFill>
                  <a:srgbClr val="00B050"/>
                </a:solidFill>
                <a:latin typeface="Calibri"/>
                <a:cs typeface="B Titr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546109" y="4001290"/>
              <a:ext cx="2304471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cs typeface="B Titr" pitchFamily="2" charset="-78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536873" y="4573579"/>
              <a:ext cx="2304471" cy="4172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dirty="0">
                  <a:solidFill>
                    <a:srgbClr val="00B050"/>
                  </a:solidFill>
                  <a:latin typeface="Calibri"/>
                  <a:cs typeface="B Titr"/>
                </a:rPr>
                <a:t>198317</a:t>
              </a:r>
              <a:endParaRPr lang="en-US" dirty="0">
                <a:solidFill>
                  <a:srgbClr val="00B050"/>
                </a:solidFill>
                <a:latin typeface="Calibri"/>
                <a:cs typeface="B Titr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536872" y="2855063"/>
              <a:ext cx="2304471" cy="4172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dirty="0">
                  <a:solidFill>
                    <a:schemeClr val="tx1"/>
                  </a:solidFill>
                  <a:latin typeface="Calibri"/>
                  <a:cs typeface="B Titr"/>
                </a:rPr>
                <a:t>6</a:t>
              </a:r>
              <a:endParaRPr lang="en-US" dirty="0">
                <a:solidFill>
                  <a:schemeClr val="tx1"/>
                </a:solidFill>
                <a:latin typeface="Calibri"/>
                <a:cs typeface="B Titr"/>
              </a:endParaRP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7E1C028-1E83-E263-7CCF-4115DF704F2F}"/>
                </a:ext>
              </a:extLst>
            </p:cNvPr>
            <p:cNvSpPr/>
            <p:nvPr/>
          </p:nvSpPr>
          <p:spPr>
            <a:xfrm>
              <a:off x="9841344" y="2284420"/>
              <a:ext cx="1514763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600" dirty="0">
                  <a:solidFill>
                    <a:schemeClr val="tx1"/>
                  </a:solidFill>
                  <a:cs typeface="B Nazanin" panose="00000400000000000000" pitchFamily="2" charset="-78"/>
                </a:rPr>
                <a:t>مساحت تحت پوشش</a:t>
              </a:r>
              <a:endParaRPr lang="en-US" sz="16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7E7ABC-4053-CB3C-DD87-05FB21677C80}"/>
                </a:ext>
              </a:extLst>
            </p:cNvPr>
            <p:cNvSpPr/>
            <p:nvPr/>
          </p:nvSpPr>
          <p:spPr>
            <a:xfrm>
              <a:off x="9841344" y="3429000"/>
              <a:ext cx="1514763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600" dirty="0">
                  <a:solidFill>
                    <a:schemeClr val="tx1"/>
                  </a:solidFill>
                  <a:cs typeface="B Nazanin" panose="00000400000000000000" pitchFamily="2" charset="-78"/>
                </a:rPr>
                <a:t>جمعیت تحت پوشش</a:t>
              </a:r>
              <a:endParaRPr lang="en-US" sz="16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6E74B45-F9BE-408B-7E59-52B506571D46}"/>
                </a:ext>
              </a:extLst>
            </p:cNvPr>
            <p:cNvSpPr/>
            <p:nvPr/>
          </p:nvSpPr>
          <p:spPr>
            <a:xfrm>
              <a:off x="9839563" y="4001290"/>
              <a:ext cx="1514763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600" dirty="0">
                  <a:solidFill>
                    <a:schemeClr val="tx1"/>
                  </a:solidFill>
                  <a:cs typeface="B Nazanin" panose="00000400000000000000" pitchFamily="2" charset="-78"/>
                </a:rPr>
                <a:t>جمعیت شهری</a:t>
              </a:r>
              <a:endParaRPr lang="en-US" sz="16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804C91B-41A7-6E22-A665-E0BDE9A0DC4E}"/>
                </a:ext>
              </a:extLst>
            </p:cNvPr>
            <p:cNvSpPr/>
            <p:nvPr/>
          </p:nvSpPr>
          <p:spPr>
            <a:xfrm>
              <a:off x="9839563" y="4573580"/>
              <a:ext cx="1514763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600" dirty="0">
                  <a:solidFill>
                    <a:schemeClr val="tx1"/>
                  </a:solidFill>
                  <a:cs typeface="B Nazanin" panose="00000400000000000000" pitchFamily="2" charset="-78"/>
                </a:rPr>
                <a:t>جمعیت روستایی</a:t>
              </a:r>
              <a:endParaRPr lang="en-US" sz="16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A51EF13-722D-8340-9837-B89AD616B65B}"/>
                </a:ext>
              </a:extLst>
            </p:cNvPr>
            <p:cNvSpPr/>
            <p:nvPr/>
          </p:nvSpPr>
          <p:spPr>
            <a:xfrm>
              <a:off x="9839563" y="2856710"/>
              <a:ext cx="1514763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600" dirty="0">
                  <a:solidFill>
                    <a:schemeClr val="tx1"/>
                  </a:solidFill>
                  <a:cs typeface="B Nazanin" panose="00000400000000000000" pitchFamily="2" charset="-78"/>
                </a:rPr>
                <a:t>تعداد شهرستان</a:t>
              </a:r>
              <a:endParaRPr lang="en-US" sz="16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" name="Rounded Rectangle 5">
            <a:extLst>
              <a:ext uri="{FF2B5EF4-FFF2-40B4-BE49-F238E27FC236}">
                <a16:creationId xmlns:a16="http://schemas.microsoft.com/office/drawing/2014/main" id="{98A9F7DD-BD05-6FCD-57C3-C11DFC477C8D}"/>
              </a:ext>
            </a:extLst>
          </p:cNvPr>
          <p:cNvSpPr/>
          <p:nvPr/>
        </p:nvSpPr>
        <p:spPr>
          <a:xfrm>
            <a:off x="3011052" y="254255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200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1402 دانشگاه علوم پزشکی  سبزوار</a:t>
            </a:r>
          </a:p>
          <a:p>
            <a:pPr algn="ctr" rtl="1"/>
            <a:endParaRPr lang="fa-IR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جغرافیای تحت پوشش</a:t>
            </a:r>
            <a:endParaRPr lang="en-US" sz="20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6192" y="1766455"/>
            <a:ext cx="6296890" cy="439535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fa-IR" dirty="0"/>
          </a:p>
          <a:p>
            <a:pPr algn="ctr"/>
            <a:endParaRPr lang="fa-IR" dirty="0"/>
          </a:p>
          <a:p>
            <a:pPr algn="ctr"/>
            <a:endParaRPr lang="fa-IR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r"/>
            <a:r>
              <a:rPr lang="fa-IR" sz="1100" b="1" dirty="0"/>
              <a:t>محل </a:t>
            </a:r>
            <a:r>
              <a:rPr lang="fa-IR" sz="1100" b="1" dirty="0" err="1"/>
              <a:t>جاگذاری</a:t>
            </a:r>
            <a:r>
              <a:rPr lang="fa-IR" sz="1100" b="1" dirty="0"/>
              <a:t> نقشه استان با مشخص کردن منطقه تحت پوشش</a:t>
            </a:r>
            <a:endParaRPr lang="en-US" sz="11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97" y="1837117"/>
            <a:ext cx="6488989" cy="4395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7458641" y="2604796"/>
            <a:ext cx="2304472" cy="47320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 rtl="1">
              <a:lnSpc>
                <a:spcPct val="150000"/>
              </a:lnSpc>
              <a:spcAft>
                <a:spcPts val="0"/>
              </a:spcAft>
            </a:pPr>
            <a:r>
              <a:rPr lang="fa-IR" dirty="0">
                <a:solidFill>
                  <a:srgbClr val="7030A0"/>
                </a:solidFill>
                <a:latin typeface="Calibri"/>
                <a:cs typeface="B Titr"/>
              </a:rPr>
              <a:t>17812</a:t>
            </a:r>
            <a:r>
              <a:rPr lang="fa-IR" dirty="0">
                <a:latin typeface="Calibri"/>
                <a:cs typeface="B Titr"/>
              </a:rPr>
              <a:t> کیلومتر مربع</a:t>
            </a:r>
            <a:endParaRPr lang="en-US" dirty="0">
              <a:effectLst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467878" y="4396803"/>
            <a:ext cx="2304471" cy="4172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rgbClr val="00B050"/>
                </a:solidFill>
                <a:latin typeface="Calibri"/>
                <a:cs typeface="B Titr"/>
              </a:rPr>
              <a:t>328178</a:t>
            </a:r>
            <a:endParaRPr lang="en-US" dirty="0">
              <a:solidFill>
                <a:srgbClr val="00B050"/>
              </a:solidFill>
              <a:latin typeface="Calibri"/>
              <a:cs typeface="B Titr"/>
            </a:endParaRPr>
          </a:p>
        </p:txBody>
      </p:sp>
    </p:spTree>
    <p:extLst>
      <p:ext uri="{BB962C8B-B14F-4D97-AF65-F5344CB8AC3E}">
        <p14:creationId xmlns:p14="http://schemas.microsoft.com/office/powerpoint/2010/main" val="2252046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5">
            <a:extLst>
              <a:ext uri="{FF2B5EF4-FFF2-40B4-BE49-F238E27FC236}">
                <a16:creationId xmlns:a16="http://schemas.microsoft.com/office/drawing/2014/main" id="{4079D067-7706-4A38-AAE7-385865D7DE7B}"/>
              </a:ext>
            </a:extLst>
          </p:cNvPr>
          <p:cNvSpPr/>
          <p:nvPr/>
        </p:nvSpPr>
        <p:spPr>
          <a:xfrm>
            <a:off x="2280395" y="172353"/>
            <a:ext cx="7700491" cy="93756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500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1402 دانشگاه علوم پزشکی سبزوار</a:t>
            </a:r>
          </a:p>
          <a:p>
            <a:pPr algn="ctr" rtl="1"/>
            <a:endParaRPr lang="fa-IR" sz="1500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15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کلیات</a:t>
            </a:r>
            <a:endParaRPr lang="en-US" sz="15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FA06A1C-ED55-DEDE-C4AF-D0BC9D781587}"/>
              </a:ext>
            </a:extLst>
          </p:cNvPr>
          <p:cNvGrpSpPr/>
          <p:nvPr/>
        </p:nvGrpSpPr>
        <p:grpSpPr>
          <a:xfrm>
            <a:off x="5318823" y="1247675"/>
            <a:ext cx="3084947" cy="693093"/>
            <a:chOff x="7832435" y="2681195"/>
            <a:chExt cx="3643745" cy="41765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D9555F1-317C-2ACB-CCDD-EB3FC8CB288C}"/>
                </a:ext>
              </a:extLst>
            </p:cNvPr>
            <p:cNvSpPr/>
            <p:nvPr/>
          </p:nvSpPr>
          <p:spPr>
            <a:xfrm>
              <a:off x="9768865" y="2681581"/>
              <a:ext cx="1707315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منابع اختصاصی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266AB78-650A-FB74-D903-D25E3ED9A7EA}"/>
                </a:ext>
              </a:extLst>
            </p:cNvPr>
            <p:cNvSpPr/>
            <p:nvPr/>
          </p:nvSpPr>
          <p:spPr>
            <a:xfrm>
              <a:off x="7832435" y="2681195"/>
              <a:ext cx="1936428" cy="4172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dirty="0">
                  <a:solidFill>
                    <a:srgbClr val="00B050"/>
                  </a:solidFill>
                  <a:cs typeface="B Titr" panose="00000700000000000000" pitchFamily="2" charset="-78"/>
                </a:rPr>
                <a:t>4912152</a:t>
              </a:r>
              <a:r>
                <a:rPr lang="en-US" b="1" i="0" u="none" strike="noStrike" dirty="0">
                  <a:solidFill>
                    <a:srgbClr val="000000"/>
                  </a:solidFill>
                  <a:effectLst/>
                  <a:latin typeface="B Nazanin" panose="00000400000000000000" pitchFamily="2" charset="-78"/>
                  <a:cs typeface="B Nazanin" panose="00000400000000000000" pitchFamily="2" charset="-78"/>
                </a:rPr>
                <a:t> </a:t>
              </a:r>
              <a:endParaRPr lang="en-US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C6B22E68-4C2B-C3BF-6ABB-86B8E9DE8EBB}"/>
              </a:ext>
            </a:extLst>
          </p:cNvPr>
          <p:cNvSpPr/>
          <p:nvPr/>
        </p:nvSpPr>
        <p:spPr>
          <a:xfrm flipH="1">
            <a:off x="8492845" y="1395814"/>
            <a:ext cx="3378620" cy="417267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بودجه دانشگاه: (کل):   </a:t>
            </a:r>
            <a:r>
              <a:rPr lang="fa-IR" sz="1800" i="0" u="none" strike="noStrike" dirty="0">
                <a:solidFill>
                  <a:srgbClr val="00B050"/>
                </a:solidFill>
                <a:effectLst/>
                <a:latin typeface="B Nazanin" panose="00000400000000000000" pitchFamily="2" charset="-78"/>
                <a:cs typeface="B Titr" panose="00000700000000000000" pitchFamily="2" charset="-78"/>
              </a:rPr>
              <a:t>14159521</a:t>
            </a:r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   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250CD74-8A84-D3F2-368A-C810C0A6AAC5}"/>
              </a:ext>
            </a:extLst>
          </p:cNvPr>
          <p:cNvGrpSpPr/>
          <p:nvPr/>
        </p:nvGrpSpPr>
        <p:grpSpPr>
          <a:xfrm>
            <a:off x="1742702" y="1247676"/>
            <a:ext cx="3151045" cy="694385"/>
            <a:chOff x="7832438" y="2681580"/>
            <a:chExt cx="3643740" cy="41726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8F7662F-AE3F-FDD6-5E27-DE75D05AF4C4}"/>
                </a:ext>
              </a:extLst>
            </p:cNvPr>
            <p:cNvSpPr/>
            <p:nvPr/>
          </p:nvSpPr>
          <p:spPr>
            <a:xfrm>
              <a:off x="9508314" y="2681581"/>
              <a:ext cx="1967864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منابع عمومی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B75BC9C-AF99-8E03-BD8B-4C112A8A35EC}"/>
                </a:ext>
              </a:extLst>
            </p:cNvPr>
            <p:cNvSpPr/>
            <p:nvPr/>
          </p:nvSpPr>
          <p:spPr>
            <a:xfrm>
              <a:off x="7832438" y="2681580"/>
              <a:ext cx="1692829" cy="4172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FB5DA1D-BCB4-B7EE-A3DF-494B2F93D4B5}"/>
              </a:ext>
            </a:extLst>
          </p:cNvPr>
          <p:cNvGrpSpPr/>
          <p:nvPr/>
        </p:nvGrpSpPr>
        <p:grpSpPr>
          <a:xfrm>
            <a:off x="5318823" y="2084994"/>
            <a:ext cx="3084945" cy="417268"/>
            <a:chOff x="7832437" y="2681580"/>
            <a:chExt cx="3643743" cy="417268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CCE28F9-2BE6-C3D3-92F4-6F848CEE368B}"/>
                </a:ext>
              </a:extLst>
            </p:cNvPr>
            <p:cNvSpPr/>
            <p:nvPr/>
          </p:nvSpPr>
          <p:spPr>
            <a:xfrm>
              <a:off x="9768865" y="2681581"/>
              <a:ext cx="1707315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رسمی و یا پیمانی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42F72E4-53C4-D550-C29C-56DFF72D5157}"/>
                </a:ext>
              </a:extLst>
            </p:cNvPr>
            <p:cNvSpPr/>
            <p:nvPr/>
          </p:nvSpPr>
          <p:spPr>
            <a:xfrm>
              <a:off x="7832437" y="2681580"/>
              <a:ext cx="1936428" cy="4172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rgbClr val="00B050"/>
                  </a:solidFill>
                  <a:cs typeface="B Titr" panose="00000700000000000000" pitchFamily="2" charset="-78"/>
                </a:rPr>
                <a:t>2943</a:t>
              </a:r>
              <a:endParaRPr lang="en-US" sz="1400" dirty="0">
                <a:solidFill>
                  <a:srgbClr val="00B050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B750155-AE9D-DD27-5285-9166171AA341}"/>
              </a:ext>
            </a:extLst>
          </p:cNvPr>
          <p:cNvGrpSpPr/>
          <p:nvPr/>
        </p:nvGrpSpPr>
        <p:grpSpPr>
          <a:xfrm>
            <a:off x="1742703" y="2017423"/>
            <a:ext cx="3151045" cy="417268"/>
            <a:chOff x="7832437" y="2681580"/>
            <a:chExt cx="3643744" cy="417268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C3D4499-1A45-2791-0CA6-8C635F7C1B12}"/>
                </a:ext>
              </a:extLst>
            </p:cNvPr>
            <p:cNvSpPr/>
            <p:nvPr/>
          </p:nvSpPr>
          <p:spPr>
            <a:xfrm>
              <a:off x="9525268" y="2681581"/>
              <a:ext cx="1950913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قراردادی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E218860-7B6F-2294-BCEF-C43E6A577B40}"/>
                </a:ext>
              </a:extLst>
            </p:cNvPr>
            <p:cNvSpPr/>
            <p:nvPr/>
          </p:nvSpPr>
          <p:spPr>
            <a:xfrm>
              <a:off x="7832437" y="2681580"/>
              <a:ext cx="1692831" cy="4172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rgbClr val="00B050"/>
                  </a:solidFill>
                  <a:cs typeface="B Titr" panose="00000700000000000000" pitchFamily="2" charset="-78"/>
                </a:rPr>
                <a:t>489</a:t>
              </a:r>
              <a:endParaRPr lang="en-US" sz="1400" dirty="0">
                <a:solidFill>
                  <a:srgbClr val="00B050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F43D659-496B-854E-F07E-959C4006DADC}"/>
              </a:ext>
            </a:extLst>
          </p:cNvPr>
          <p:cNvGrpSpPr/>
          <p:nvPr/>
        </p:nvGrpSpPr>
        <p:grpSpPr>
          <a:xfrm>
            <a:off x="5310911" y="2542336"/>
            <a:ext cx="3084945" cy="417268"/>
            <a:chOff x="7832437" y="2681580"/>
            <a:chExt cx="3643743" cy="417268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0ADCA9F-2AC9-43FF-78D0-6EC33AFE4E5F}"/>
                </a:ext>
              </a:extLst>
            </p:cNvPr>
            <p:cNvSpPr/>
            <p:nvPr/>
          </p:nvSpPr>
          <p:spPr>
            <a:xfrm>
              <a:off x="9768865" y="2681581"/>
              <a:ext cx="1707315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شرکتی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54CA144-04A1-1D83-1D63-422E9B9950C2}"/>
                </a:ext>
              </a:extLst>
            </p:cNvPr>
            <p:cNvSpPr/>
            <p:nvPr/>
          </p:nvSpPr>
          <p:spPr>
            <a:xfrm>
              <a:off x="7832437" y="2681580"/>
              <a:ext cx="1936428" cy="4172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rgbClr val="00B050"/>
                  </a:solidFill>
                  <a:cs typeface="B Titr" panose="00000700000000000000" pitchFamily="2" charset="-78"/>
                </a:rPr>
                <a:t>780</a:t>
              </a:r>
              <a:endParaRPr lang="en-US" sz="1400" dirty="0">
                <a:solidFill>
                  <a:srgbClr val="00B050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BF274A8-99C3-C890-85E6-FEBCBED2900F}"/>
              </a:ext>
            </a:extLst>
          </p:cNvPr>
          <p:cNvGrpSpPr/>
          <p:nvPr/>
        </p:nvGrpSpPr>
        <p:grpSpPr>
          <a:xfrm>
            <a:off x="1742703" y="2481813"/>
            <a:ext cx="3151045" cy="417267"/>
            <a:chOff x="7832437" y="2681580"/>
            <a:chExt cx="3660696" cy="417267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E3B6E62-B5E5-AF92-E7E0-DB575BA9D968}"/>
                </a:ext>
              </a:extLst>
            </p:cNvPr>
            <p:cNvSpPr/>
            <p:nvPr/>
          </p:nvSpPr>
          <p:spPr>
            <a:xfrm>
              <a:off x="9508316" y="2681580"/>
              <a:ext cx="1984817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طرحی، ضریب کا و پیام آور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176A3DC-0579-2E73-02EA-DE71EABF69AA}"/>
                </a:ext>
              </a:extLst>
            </p:cNvPr>
            <p:cNvSpPr/>
            <p:nvPr/>
          </p:nvSpPr>
          <p:spPr>
            <a:xfrm>
              <a:off x="7832437" y="2681580"/>
              <a:ext cx="1692831" cy="4172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rgbClr val="00B050"/>
                  </a:solidFill>
                  <a:cs typeface="B Titr" panose="00000700000000000000" pitchFamily="2" charset="-78"/>
                </a:rPr>
                <a:t>775</a:t>
              </a:r>
              <a:endParaRPr lang="en-US" sz="1400" dirty="0">
                <a:solidFill>
                  <a:srgbClr val="00B050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2A298F93-DEC2-EF68-348B-2804AE0CEF26}"/>
              </a:ext>
            </a:extLst>
          </p:cNvPr>
          <p:cNvGrpSpPr/>
          <p:nvPr/>
        </p:nvGrpSpPr>
        <p:grpSpPr>
          <a:xfrm>
            <a:off x="5318823" y="3638242"/>
            <a:ext cx="2983446" cy="417268"/>
            <a:chOff x="7832437" y="2681580"/>
            <a:chExt cx="3643743" cy="417268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3372F30-A3DE-1E74-A0B1-EE4C583B99A7}"/>
                </a:ext>
              </a:extLst>
            </p:cNvPr>
            <p:cNvSpPr/>
            <p:nvPr/>
          </p:nvSpPr>
          <p:spPr>
            <a:xfrm>
              <a:off x="9768865" y="2681581"/>
              <a:ext cx="1707315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خانه بهداشت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707FD8E-20D7-FC6D-6A11-AEA11A89C0B0}"/>
                </a:ext>
              </a:extLst>
            </p:cNvPr>
            <p:cNvSpPr/>
            <p:nvPr/>
          </p:nvSpPr>
          <p:spPr>
            <a:xfrm>
              <a:off x="7832437" y="2681580"/>
              <a:ext cx="1936428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chemeClr val="tx1"/>
                  </a:solidFill>
                  <a:cs typeface="B Titr" panose="00000700000000000000" pitchFamily="2" charset="-78"/>
                </a:rPr>
                <a:t>195</a:t>
              </a:r>
              <a:endParaRPr lang="en-US" sz="1400" dirty="0">
                <a:solidFill>
                  <a:schemeClr val="tx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CFF0BB1-57C6-5F5E-64DC-AAECA1972EED}"/>
              </a:ext>
            </a:extLst>
          </p:cNvPr>
          <p:cNvGrpSpPr/>
          <p:nvPr/>
        </p:nvGrpSpPr>
        <p:grpSpPr>
          <a:xfrm>
            <a:off x="1742703" y="3638241"/>
            <a:ext cx="3151045" cy="417268"/>
            <a:chOff x="7832437" y="2681580"/>
            <a:chExt cx="3643743" cy="417268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9EA3D84-6BAC-5354-B36D-2AFDBF7AA5CE}"/>
                </a:ext>
              </a:extLst>
            </p:cNvPr>
            <p:cNvSpPr/>
            <p:nvPr/>
          </p:nvSpPr>
          <p:spPr>
            <a:xfrm>
              <a:off x="9517429" y="2681581"/>
              <a:ext cx="1958751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مراکز جامع سلامت شهری و شهری روستایی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A100A4D-066D-0A8D-4A1A-EBF583252AAF}"/>
                </a:ext>
              </a:extLst>
            </p:cNvPr>
            <p:cNvSpPr/>
            <p:nvPr/>
          </p:nvSpPr>
          <p:spPr>
            <a:xfrm>
              <a:off x="7832437" y="2681580"/>
              <a:ext cx="1684992" cy="4172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chemeClr val="tx1"/>
                  </a:solidFill>
                  <a:cs typeface="B Titr" panose="00000700000000000000" pitchFamily="2" charset="-78"/>
                </a:rPr>
                <a:t>17</a:t>
              </a:r>
              <a:endParaRPr lang="en-US" sz="1400" dirty="0">
                <a:solidFill>
                  <a:schemeClr val="tx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03DED3B-6E1A-A15A-F2C0-74E49E5A5999}"/>
              </a:ext>
            </a:extLst>
          </p:cNvPr>
          <p:cNvGrpSpPr/>
          <p:nvPr/>
        </p:nvGrpSpPr>
        <p:grpSpPr>
          <a:xfrm>
            <a:off x="5318822" y="4082247"/>
            <a:ext cx="2983447" cy="417268"/>
            <a:chOff x="7832437" y="2681580"/>
            <a:chExt cx="3643743" cy="417268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57CD68F5-442D-C04F-AE48-DC8BC24002FA}"/>
                </a:ext>
              </a:extLst>
            </p:cNvPr>
            <p:cNvSpPr/>
            <p:nvPr/>
          </p:nvSpPr>
          <p:spPr>
            <a:xfrm>
              <a:off x="9768865" y="2681581"/>
              <a:ext cx="1707315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بیمارستان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92B14C50-65F3-229F-8235-41BBCCDD5117}"/>
                </a:ext>
              </a:extLst>
            </p:cNvPr>
            <p:cNvSpPr/>
            <p:nvPr/>
          </p:nvSpPr>
          <p:spPr>
            <a:xfrm>
              <a:off x="7832437" y="2681580"/>
              <a:ext cx="1936428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chemeClr val="tx1"/>
                  </a:solidFill>
                  <a:cs typeface="B Titr" panose="00000700000000000000" pitchFamily="2" charset="-78"/>
                </a:rPr>
                <a:t>6</a:t>
              </a:r>
              <a:endParaRPr lang="en-US" sz="1400" dirty="0">
                <a:solidFill>
                  <a:schemeClr val="tx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9AC6B2A-5CC7-551D-47FB-2CC5A7D4437E}"/>
              </a:ext>
            </a:extLst>
          </p:cNvPr>
          <p:cNvGrpSpPr/>
          <p:nvPr/>
        </p:nvGrpSpPr>
        <p:grpSpPr>
          <a:xfrm>
            <a:off x="1742701" y="4082246"/>
            <a:ext cx="3151047" cy="417268"/>
            <a:chOff x="7832437" y="2681580"/>
            <a:chExt cx="3721819" cy="417268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FCBAA472-5F23-F723-5848-E1883A3D1FBD}"/>
                </a:ext>
              </a:extLst>
            </p:cNvPr>
            <p:cNvSpPr/>
            <p:nvPr/>
          </p:nvSpPr>
          <p:spPr>
            <a:xfrm>
              <a:off x="9544224" y="2681581"/>
              <a:ext cx="2010032" cy="41726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مراکز جامع سلامت</a:t>
              </a:r>
              <a:r>
                <a:rPr lang="en-US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 </a:t>
              </a:r>
              <a:r>
                <a:rPr lang="fa-IR" sz="1400" dirty="0">
                  <a:solidFill>
                    <a:schemeClr val="tx1"/>
                  </a:solidFill>
                  <a:cs typeface="B Nazanin" panose="00000400000000000000" pitchFamily="2" charset="-78"/>
                </a:rPr>
                <a:t>روستایی</a:t>
              </a:r>
              <a:endParaRPr lang="en-US" sz="14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E680F84D-E507-677B-4C4D-3A5C042CD444}"/>
                </a:ext>
              </a:extLst>
            </p:cNvPr>
            <p:cNvSpPr/>
            <p:nvPr/>
          </p:nvSpPr>
          <p:spPr>
            <a:xfrm>
              <a:off x="7832437" y="2681580"/>
              <a:ext cx="1729102" cy="4172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1400" dirty="0">
                  <a:solidFill>
                    <a:srgbClr val="00B050"/>
                  </a:solidFill>
                  <a:cs typeface="B Titr" panose="00000700000000000000" pitchFamily="2" charset="-78"/>
                </a:rPr>
                <a:t>31</a:t>
              </a:r>
              <a:endParaRPr lang="en-US" sz="1400" dirty="0">
                <a:solidFill>
                  <a:srgbClr val="00B050"/>
                </a:solidFill>
                <a:cs typeface="B Titr" panose="00000700000000000000" pitchFamily="2" charset="-78"/>
              </a:endParaRPr>
            </a:p>
          </p:txBody>
        </p:sp>
      </p:grpSp>
      <p:sp>
        <p:nvSpPr>
          <p:cNvPr id="65" name="Arrow: Pentagon 64">
            <a:extLst>
              <a:ext uri="{FF2B5EF4-FFF2-40B4-BE49-F238E27FC236}">
                <a16:creationId xmlns:a16="http://schemas.microsoft.com/office/drawing/2014/main" id="{D2C22474-8610-FCC6-0BD6-BC327461FA76}"/>
              </a:ext>
            </a:extLst>
          </p:cNvPr>
          <p:cNvSpPr/>
          <p:nvPr/>
        </p:nvSpPr>
        <p:spPr>
          <a:xfrm flipH="1">
            <a:off x="8511745" y="2323474"/>
            <a:ext cx="3378620" cy="417267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تعداد کل منابع انسانی: ( جمع ) :   </a:t>
            </a:r>
            <a:r>
              <a:rPr lang="fa-IR" sz="1400" dirty="0">
                <a:solidFill>
                  <a:srgbClr val="00B050"/>
                </a:solidFill>
                <a:cs typeface="B Titr" panose="00000700000000000000" pitchFamily="2" charset="-78"/>
              </a:rPr>
              <a:t>4987</a:t>
            </a:r>
            <a:endParaRPr lang="en-US" sz="1400" dirty="0">
              <a:solidFill>
                <a:srgbClr val="00B050"/>
              </a:solidFill>
              <a:cs typeface="B Titr" panose="00000700000000000000" pitchFamily="2" charset="-78"/>
            </a:endParaRPr>
          </a:p>
        </p:txBody>
      </p:sp>
      <p:sp>
        <p:nvSpPr>
          <p:cNvPr id="66" name="Arrow: Pentagon 65">
            <a:extLst>
              <a:ext uri="{FF2B5EF4-FFF2-40B4-BE49-F238E27FC236}">
                <a16:creationId xmlns:a16="http://schemas.microsoft.com/office/drawing/2014/main" id="{F8AF6C1B-C429-3BB2-28AD-420B8FEAE1AE}"/>
              </a:ext>
            </a:extLst>
          </p:cNvPr>
          <p:cNvSpPr/>
          <p:nvPr/>
        </p:nvSpPr>
        <p:spPr>
          <a:xfrm flipH="1">
            <a:off x="8492845" y="3882432"/>
            <a:ext cx="3378620" cy="417267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تعداد مراکز ارائه دهنده خدمات دانشگاه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7" name="Arrow: Pentagon 66">
            <a:extLst>
              <a:ext uri="{FF2B5EF4-FFF2-40B4-BE49-F238E27FC236}">
                <a16:creationId xmlns:a16="http://schemas.microsoft.com/office/drawing/2014/main" id="{5A01443C-6099-C2FD-B24F-F83768A3A8B0}"/>
              </a:ext>
            </a:extLst>
          </p:cNvPr>
          <p:cNvSpPr/>
          <p:nvPr/>
        </p:nvSpPr>
        <p:spPr>
          <a:xfrm flipH="1">
            <a:off x="8503733" y="4748224"/>
            <a:ext cx="3378620" cy="417267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تعداد کل دانشجویان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8" name="Arrow: Pentagon 67">
            <a:extLst>
              <a:ext uri="{FF2B5EF4-FFF2-40B4-BE49-F238E27FC236}">
                <a16:creationId xmlns:a16="http://schemas.microsoft.com/office/drawing/2014/main" id="{0BEE1018-7209-88ED-1BFC-55C79DA55EA4}"/>
              </a:ext>
            </a:extLst>
          </p:cNvPr>
          <p:cNvSpPr/>
          <p:nvPr/>
        </p:nvSpPr>
        <p:spPr>
          <a:xfrm flipH="1">
            <a:off x="8503733" y="5238996"/>
            <a:ext cx="3378620" cy="417267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تعداد مراکز خصوصی (دی کلینیک و بیمارستان)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9" name="Arrow: Pentagon 68">
            <a:extLst>
              <a:ext uri="{FF2B5EF4-FFF2-40B4-BE49-F238E27FC236}">
                <a16:creationId xmlns:a16="http://schemas.microsoft.com/office/drawing/2014/main" id="{4607962C-11E7-6D90-201A-94798F7443D3}"/>
              </a:ext>
            </a:extLst>
          </p:cNvPr>
          <p:cNvSpPr/>
          <p:nvPr/>
        </p:nvSpPr>
        <p:spPr>
          <a:xfrm flipH="1">
            <a:off x="8508580" y="5729769"/>
            <a:ext cx="3378620" cy="417267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تعداد مراکز بیمارستانی خیریه و سایر سازمانها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932A051C-B24D-CE9E-95EE-606001FD21C0}"/>
              </a:ext>
            </a:extLst>
          </p:cNvPr>
          <p:cNvSpPr/>
          <p:nvPr/>
        </p:nvSpPr>
        <p:spPr>
          <a:xfrm>
            <a:off x="5310911" y="4748224"/>
            <a:ext cx="2987955" cy="4172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solidFill>
                  <a:srgbClr val="00B050"/>
                </a:solidFill>
                <a:cs typeface="B Titr" panose="00000700000000000000" pitchFamily="2" charset="-78"/>
              </a:rPr>
              <a:t>2263</a:t>
            </a:r>
            <a:endParaRPr lang="en-US" sz="1400" dirty="0">
              <a:solidFill>
                <a:srgbClr val="00B050"/>
              </a:solidFill>
              <a:cs typeface="B Titr" panose="00000700000000000000" pitchFamily="2" charset="-7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2A84094-7350-3181-DB93-DF922737AC5F}"/>
              </a:ext>
            </a:extLst>
          </p:cNvPr>
          <p:cNvSpPr/>
          <p:nvPr/>
        </p:nvSpPr>
        <p:spPr>
          <a:xfrm>
            <a:off x="5318822" y="5274149"/>
            <a:ext cx="2980044" cy="4172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solidFill>
                  <a:schemeClr val="tx1"/>
                </a:solidFill>
                <a:cs typeface="B Titr" panose="00000700000000000000" pitchFamily="2" charset="-78"/>
              </a:rPr>
              <a:t>1</a:t>
            </a:r>
            <a:endParaRPr lang="en-US" sz="14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C2FF96B-8A99-673A-CD8C-780DB5389772}"/>
              </a:ext>
            </a:extLst>
          </p:cNvPr>
          <p:cNvSpPr/>
          <p:nvPr/>
        </p:nvSpPr>
        <p:spPr>
          <a:xfrm>
            <a:off x="5310911" y="5773664"/>
            <a:ext cx="2987955" cy="4172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solidFill>
                  <a:schemeClr val="tx1"/>
                </a:solidFill>
                <a:cs typeface="B Titr" panose="00000700000000000000" pitchFamily="2" charset="-78"/>
              </a:rPr>
              <a:t>0</a:t>
            </a:r>
            <a:endParaRPr lang="en-US" sz="14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007329-0BFA-0281-40FE-800F7DD90241}"/>
              </a:ext>
            </a:extLst>
          </p:cNvPr>
          <p:cNvSpPr txBox="1"/>
          <p:nvPr/>
        </p:nvSpPr>
        <p:spPr>
          <a:xfrm>
            <a:off x="1879008" y="1412789"/>
            <a:ext cx="1327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a-IR" sz="1800" i="0" u="none" strike="noStrike" dirty="0">
                <a:solidFill>
                  <a:srgbClr val="00B050"/>
                </a:solidFill>
                <a:effectLst/>
                <a:latin typeface="B Nazanin" panose="00000400000000000000" pitchFamily="2" charset="-78"/>
                <a:cs typeface="B Titr" panose="00000700000000000000" pitchFamily="2" charset="-78"/>
              </a:rPr>
              <a:t>9247369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751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2390660" y="254255"/>
            <a:ext cx="7163243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1402 دانشگاه علوم پزشکی سبزوار</a:t>
            </a:r>
          </a:p>
          <a:p>
            <a:pPr algn="ctr" rtl="1"/>
            <a:endParaRPr lang="fa-IR" sz="1000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بودجه دانشگاه</a:t>
            </a:r>
            <a:r>
              <a:rPr lang="en-US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 </a:t>
            </a:r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cs typeface="B Titr" panose="00000700000000000000" pitchFamily="2" charset="-78"/>
              </a:rPr>
              <a:t>به تفکیک حوزه های بهداشت ، درمان ، آموزش و تحقیقات</a:t>
            </a:r>
            <a:endParaRPr lang="en-US" sz="2000" dirty="0">
              <a:ln w="3175" cmpd="sng">
                <a:noFill/>
              </a:ln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AF59D0A-1869-7164-5289-460B0A5017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7551143"/>
              </p:ext>
            </p:extLst>
          </p:nvPr>
        </p:nvGraphicFramePr>
        <p:xfrm>
          <a:off x="363050" y="1509204"/>
          <a:ext cx="6206630" cy="5170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5C098AA-00BF-B360-E497-D644245C6B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626008"/>
              </p:ext>
            </p:extLst>
          </p:nvPr>
        </p:nvGraphicFramePr>
        <p:xfrm>
          <a:off x="6427335" y="2197249"/>
          <a:ext cx="5643099" cy="3371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0930">
                  <a:extLst>
                    <a:ext uri="{9D8B030D-6E8A-4147-A177-3AD203B41FA5}">
                      <a16:colId xmlns:a16="http://schemas.microsoft.com/office/drawing/2014/main" val="1478590993"/>
                    </a:ext>
                  </a:extLst>
                </a:gridCol>
                <a:gridCol w="3632169">
                  <a:extLst>
                    <a:ext uri="{9D8B030D-6E8A-4147-A177-3AD203B41FA5}">
                      <a16:colId xmlns:a16="http://schemas.microsoft.com/office/drawing/2014/main" val="1368880417"/>
                    </a:ext>
                  </a:extLst>
                </a:gridCol>
              </a:tblGrid>
              <a:tr h="43785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ارقام به میلیون ریال است 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6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345141"/>
                  </a:ext>
                </a:extLst>
              </a:tr>
              <a:tr h="77353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000" b="0" i="0" u="none" strike="noStrike" dirty="0">
                          <a:solidFill>
                            <a:srgbClr val="7030A0"/>
                          </a:solidFill>
                          <a:effectLst/>
                          <a:latin typeface="B Nazanin" panose="00000400000000000000" pitchFamily="2" charset="-78"/>
                          <a:cs typeface="B Titr" panose="00000700000000000000" pitchFamily="2" charset="-78"/>
                        </a:rPr>
                        <a:t>1 3,818,531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>
                          <a:cs typeface="B Zar" panose="00000400000000000000" pitchFamily="2" charset="-78"/>
                        </a:rPr>
                        <a:t>کل</a:t>
                      </a:r>
                      <a:r>
                        <a:rPr lang="fa-IR" sz="1600" baseline="0" dirty="0">
                          <a:cs typeface="B Zar" panose="00000400000000000000" pitchFamily="2" charset="-78"/>
                        </a:rPr>
                        <a:t> عملکرد</a:t>
                      </a:r>
                      <a:r>
                        <a:rPr lang="fa-IR" sz="1600" dirty="0">
                          <a:cs typeface="B Zar" panose="00000400000000000000" pitchFamily="2" charset="-78"/>
                        </a:rPr>
                        <a:t> بودجه موسسه</a:t>
                      </a:r>
                      <a:r>
                        <a:rPr lang="fa-IR" sz="1600" baseline="0" dirty="0">
                          <a:cs typeface="B Zar" panose="00000400000000000000" pitchFamily="2" charset="-78"/>
                        </a:rPr>
                        <a:t> در سال1401 ( عمرانی و جاری )</a:t>
                      </a:r>
                      <a:r>
                        <a:rPr lang="fa-IR" sz="2000" baseline="0" dirty="0">
                          <a:cs typeface="B Zar" panose="00000400000000000000" pitchFamily="2" charset="-78"/>
                        </a:rPr>
                        <a:t>*</a:t>
                      </a:r>
                      <a:endParaRPr lang="en-US" sz="20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198605"/>
                  </a:ext>
                </a:extLst>
              </a:tr>
              <a:tr h="744346">
                <a:tc>
                  <a:txBody>
                    <a:bodyPr/>
                    <a:lstStyle/>
                    <a:p>
                      <a:pPr algn="ctr"/>
                      <a:r>
                        <a:rPr kumimoji="0" lang="fa-IR" sz="2000" b="0" i="0" u="none" strike="noStrike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29%</a:t>
                      </a:r>
                      <a:endParaRPr kumimoji="0" lang="en-US" sz="2000" b="0" i="0" u="none" strike="noStrike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>
                          <a:cs typeface="B Zar" panose="00000400000000000000" pitchFamily="2" charset="-78"/>
                        </a:rPr>
                        <a:t>رشد </a:t>
                      </a:r>
                      <a:r>
                        <a:rPr kumimoji="0" lang="fa-I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Zar" panose="00000400000000000000" pitchFamily="2" charset="-78"/>
                        </a:rPr>
                        <a:t>عملکرد</a:t>
                      </a:r>
                      <a:r>
                        <a:rPr lang="fa-IR" sz="1600" dirty="0">
                          <a:cs typeface="B Zar" panose="00000400000000000000" pitchFamily="2" charset="-78"/>
                        </a:rPr>
                        <a:t> بودجه جاری نسبت به سال</a:t>
                      </a:r>
                      <a:r>
                        <a:rPr lang="fa-IR" sz="1600" baseline="0" dirty="0">
                          <a:cs typeface="B Zar" panose="00000400000000000000" pitchFamily="2" charset="-78"/>
                        </a:rPr>
                        <a:t> 1400( درصد )</a:t>
                      </a:r>
                      <a:endParaRPr lang="en-US" sz="16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71759"/>
                  </a:ext>
                </a:extLst>
              </a:tr>
              <a:tr h="734408">
                <a:tc>
                  <a:txBody>
                    <a:bodyPr/>
                    <a:lstStyle/>
                    <a:p>
                      <a:pPr algn="ctr"/>
                      <a:r>
                        <a:rPr kumimoji="0" lang="fa-IR" sz="2000" b="1" i="0" u="none" strike="noStrike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66%</a:t>
                      </a:r>
                      <a:endParaRPr kumimoji="0" lang="en-US" sz="2000" b="1" i="0" u="none" strike="noStrike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dirty="0">
                          <a:cs typeface="B Zar" panose="00000400000000000000" pitchFamily="2" charset="-78"/>
                        </a:rPr>
                        <a:t>بودجه عمومی (در صد از کل)</a:t>
                      </a:r>
                      <a:endParaRPr lang="en-US" sz="16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141773"/>
                  </a:ext>
                </a:extLst>
              </a:tr>
              <a:tr h="680896">
                <a:tc>
                  <a:txBody>
                    <a:bodyPr/>
                    <a:lstStyle/>
                    <a:p>
                      <a:pPr algn="ctr"/>
                      <a:r>
                        <a:rPr kumimoji="0" lang="fa-IR" sz="2000" b="1" i="0" u="none" strike="noStrike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B Titr" panose="00000700000000000000" pitchFamily="2" charset="-78"/>
                        </a:rPr>
                        <a:t>33%</a:t>
                      </a:r>
                      <a:endParaRPr kumimoji="0" lang="en-US" sz="2000" b="1" i="0" u="none" strike="noStrike" kern="120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dirty="0">
                          <a:cs typeface="B Zar" panose="00000400000000000000" pitchFamily="2" charset="-78"/>
                        </a:rPr>
                        <a:t>بودجه اختصاصی (درصد از کل)</a:t>
                      </a:r>
                      <a:endParaRPr lang="en-US" sz="1600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8934243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E26B058-3860-40D6-18C6-8E71F6827F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9393955"/>
              </p:ext>
            </p:extLst>
          </p:nvPr>
        </p:nvGraphicFramePr>
        <p:xfrm>
          <a:off x="121566" y="1509204"/>
          <a:ext cx="5643099" cy="5170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51129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3011052" y="254255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ln w="3175" cmpd="sng">
                  <a:noFill/>
                </a:ln>
                <a:solidFill>
                  <a:prstClr val="white"/>
                </a:solidFill>
                <a:cs typeface="B Titr" panose="00000700000000000000" pitchFamily="2" charset="-78"/>
              </a:rPr>
              <a:t>گزارش عملکرد سال 1402 دانشگاه علوم پزشکی سبزوار</a:t>
            </a:r>
          </a:p>
          <a:p>
            <a:pPr algn="ctr" rtl="1"/>
            <a:endParaRPr lang="fa-IR" dirty="0">
              <a:ln w="3175" cmpd="sng">
                <a:noFill/>
              </a:ln>
              <a:solidFill>
                <a:prstClr val="white"/>
              </a:solidFill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cs typeface="B Titr" panose="00000700000000000000" pitchFamily="2" charset="-78"/>
              </a:rPr>
              <a:t> اعتبارات و بودجه دانشگاه</a:t>
            </a:r>
            <a:endParaRPr lang="en-US" sz="20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7C2D00-6F2E-C0FD-8298-3D7B863FB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521881"/>
              </p:ext>
            </p:extLst>
          </p:nvPr>
        </p:nvGraphicFramePr>
        <p:xfrm>
          <a:off x="714659" y="1784733"/>
          <a:ext cx="10762675" cy="4792042"/>
        </p:xfrm>
        <a:graphic>
          <a:graphicData uri="http://schemas.openxmlformats.org/drawingml/2006/table">
            <a:tbl>
              <a:tblPr rtl="1"/>
              <a:tblGrid>
                <a:gridCol w="474502">
                  <a:extLst>
                    <a:ext uri="{9D8B030D-6E8A-4147-A177-3AD203B41FA5}">
                      <a16:colId xmlns:a16="http://schemas.microsoft.com/office/drawing/2014/main" val="2231322793"/>
                    </a:ext>
                  </a:extLst>
                </a:gridCol>
                <a:gridCol w="2442702">
                  <a:extLst>
                    <a:ext uri="{9D8B030D-6E8A-4147-A177-3AD203B41FA5}">
                      <a16:colId xmlns:a16="http://schemas.microsoft.com/office/drawing/2014/main" val="1073274422"/>
                    </a:ext>
                  </a:extLst>
                </a:gridCol>
                <a:gridCol w="933358">
                  <a:extLst>
                    <a:ext uri="{9D8B030D-6E8A-4147-A177-3AD203B41FA5}">
                      <a16:colId xmlns:a16="http://schemas.microsoft.com/office/drawing/2014/main" val="689550747"/>
                    </a:ext>
                  </a:extLst>
                </a:gridCol>
                <a:gridCol w="7943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45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4559">
                  <a:extLst>
                    <a:ext uri="{9D8B030D-6E8A-4147-A177-3AD203B41FA5}">
                      <a16:colId xmlns:a16="http://schemas.microsoft.com/office/drawing/2014/main" val="1602874337"/>
                    </a:ext>
                  </a:extLst>
                </a:gridCol>
                <a:gridCol w="764558">
                  <a:extLst>
                    <a:ext uri="{9D8B030D-6E8A-4147-A177-3AD203B41FA5}">
                      <a16:colId xmlns:a16="http://schemas.microsoft.com/office/drawing/2014/main" val="3887112192"/>
                    </a:ext>
                  </a:extLst>
                </a:gridCol>
                <a:gridCol w="1062439">
                  <a:extLst>
                    <a:ext uri="{9D8B030D-6E8A-4147-A177-3AD203B41FA5}">
                      <a16:colId xmlns:a16="http://schemas.microsoft.com/office/drawing/2014/main" val="1564507428"/>
                    </a:ext>
                  </a:extLst>
                </a:gridCol>
                <a:gridCol w="1117423">
                  <a:extLst>
                    <a:ext uri="{9D8B030D-6E8A-4147-A177-3AD203B41FA5}">
                      <a16:colId xmlns:a16="http://schemas.microsoft.com/office/drawing/2014/main" val="2769449927"/>
                    </a:ext>
                  </a:extLst>
                </a:gridCol>
                <a:gridCol w="1644228">
                  <a:extLst>
                    <a:ext uri="{9D8B030D-6E8A-4147-A177-3AD203B41FA5}">
                      <a16:colId xmlns:a16="http://schemas.microsoft.com/office/drawing/2014/main" val="2999649849"/>
                    </a:ext>
                  </a:extLst>
                </a:gridCol>
              </a:tblGrid>
              <a:tr h="693683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ردیف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واحد 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1397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1398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1399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1400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1401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fa-IR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1402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استاندارد/میانگین کشوری /انتظار معاونت </a:t>
                      </a: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1400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51923"/>
                  </a:ext>
                </a:extLst>
              </a:tr>
              <a:tr h="4350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مازاد یا کسری (سود یا زیان)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</a:t>
                      </a:r>
                      <a:r>
                        <a:rPr lang="fa-I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2.333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-11.82%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-4.25%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-5.15%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3/04%-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-6.19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%-7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0182"/>
                  </a:ext>
                </a:extLst>
              </a:tr>
              <a:tr h="349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 </a:t>
                      </a:r>
                      <a:r>
                        <a:rPr lang="fa-I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خوداتکایی</a:t>
                      </a: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  <a:p>
                      <a:pPr algn="ctr" rtl="1" fontAlgn="ctr"/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48.32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48.329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33.295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28.677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31.13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32.79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%34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81909"/>
                  </a:ext>
                </a:extLst>
              </a:tr>
              <a:tr h="357809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 جاری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نسبت</a:t>
                      </a:r>
                    </a:p>
                    <a:p>
                      <a:pPr algn="ctr" rtl="1" fontAlgn="ctr"/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1.099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1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1,08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1.033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0.94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1.05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1.2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182645"/>
                  </a:ext>
                </a:extLst>
              </a:tr>
              <a:tr h="613532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سرانه درآمد اختصاصی هر تخت بیمارستانی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میلیون ریال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100" b="0" i="0" u="none" strike="noStrike" dirty="0"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1,280</a:t>
                      </a:r>
                      <a:endParaRPr lang="en-US" sz="1100" b="0" i="0" u="none" strike="noStrike" dirty="0"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100" b="0" i="0" u="none" strike="noStrike" dirty="0"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1,462</a:t>
                      </a:r>
                      <a:endParaRPr lang="en-US" sz="1100" b="0" i="0" u="none" strike="noStrike" dirty="0"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100" b="0" i="0" u="none" strike="noStrike" dirty="0"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1,548</a:t>
                      </a:r>
                      <a:endParaRPr lang="en-US" sz="1100" b="0" i="0" u="none" strike="noStrike" dirty="0"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100" b="0" i="0" u="none" strike="noStrike" dirty="0"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2,510</a:t>
                      </a:r>
                      <a:endParaRPr lang="en-US" sz="1100" b="0" i="0" u="none" strike="noStrike" dirty="0"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3,409</a:t>
                      </a:r>
                      <a:endParaRPr lang="en-US" sz="1400" b="0" i="0" u="none" strike="noStrike" dirty="0"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4795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3540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569889"/>
                  </a:ext>
                </a:extLst>
              </a:tr>
              <a:tr h="339721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سرانه اعتبارات سلامت به جمعیت تحت پوشش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میلیون ریال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26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17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529248"/>
                  </a:ext>
                </a:extLst>
              </a:tr>
              <a:tr h="288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سهم </a:t>
                      </a:r>
                      <a:r>
                        <a:rPr lang="fa-I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کارانه</a:t>
                      </a: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از درآمدهای اختصاصی درمانی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34%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16</a:t>
                      </a:r>
                      <a:r>
                        <a:rPr lang="en-US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%32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319532"/>
                  </a:ext>
                </a:extLst>
              </a:tr>
              <a:tr h="326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سرانه درآمد اختصاصی به </a:t>
                      </a:r>
                      <a:r>
                        <a:rPr lang="fa-I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ازای</a:t>
                      </a: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هر نیروی انسانی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میلیون ریال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307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425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342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1055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823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6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 اعتبارات </a:t>
                      </a:r>
                      <a:r>
                        <a:rPr lang="fa-I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تملک</a:t>
                      </a: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دارایی‌های</a:t>
                      </a: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سرمایه‌ای</a:t>
                      </a: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به کل منابع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  <a:p>
                      <a:pPr algn="ctr" rtl="1" fontAlgn="ctr"/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3.758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5.87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4.91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6.70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5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.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5.86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%6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نرخ انباشت سرمایه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0.01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0.01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0.04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0.02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0.03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0.05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0.12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6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میانگین </a:t>
                      </a:r>
                      <a:r>
                        <a:rPr lang="fa-I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کارانه</a:t>
                      </a: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پزشکان متخصص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میلیون ریال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1,388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1,040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2,988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1,067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2,145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3,372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6004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سرانه </a:t>
                      </a:r>
                      <a:r>
                        <a:rPr lang="fa-I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مشارکت‌های</a:t>
                      </a:r>
                      <a:r>
                        <a:rPr lang="fa-I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خیرین</a:t>
                      </a:r>
                      <a:endParaRPr lang="fa-IR" sz="105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ریال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101,828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243,708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225,179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324,584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142,903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19000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629.465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536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3011052" y="254255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1401 دانشگاه علوم پزشکی سبزوار</a:t>
            </a:r>
          </a:p>
          <a:p>
            <a:pPr algn="ctr" rtl="1"/>
            <a:endParaRPr lang="fa-IR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شاخص های حوزه آموزشی</a:t>
            </a:r>
            <a:endParaRPr lang="en-US" sz="20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E7C2D00-6F2E-C0FD-8298-3D7B863FB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423009"/>
              </p:ext>
            </p:extLst>
          </p:nvPr>
        </p:nvGraphicFramePr>
        <p:xfrm>
          <a:off x="1240217" y="2239914"/>
          <a:ext cx="9711566" cy="3323605"/>
        </p:xfrm>
        <a:graphic>
          <a:graphicData uri="http://schemas.openxmlformats.org/drawingml/2006/table">
            <a:tbl>
              <a:tblPr rtl="1"/>
              <a:tblGrid>
                <a:gridCol w="606060">
                  <a:extLst>
                    <a:ext uri="{9D8B030D-6E8A-4147-A177-3AD203B41FA5}">
                      <a16:colId xmlns:a16="http://schemas.microsoft.com/office/drawing/2014/main" val="2231322793"/>
                    </a:ext>
                  </a:extLst>
                </a:gridCol>
                <a:gridCol w="2211217">
                  <a:extLst>
                    <a:ext uri="{9D8B030D-6E8A-4147-A177-3AD203B41FA5}">
                      <a16:colId xmlns:a16="http://schemas.microsoft.com/office/drawing/2014/main" val="1073274422"/>
                    </a:ext>
                  </a:extLst>
                </a:gridCol>
                <a:gridCol w="1102560">
                  <a:extLst>
                    <a:ext uri="{9D8B030D-6E8A-4147-A177-3AD203B41FA5}">
                      <a16:colId xmlns:a16="http://schemas.microsoft.com/office/drawing/2014/main" val="689550747"/>
                    </a:ext>
                  </a:extLst>
                </a:gridCol>
                <a:gridCol w="984429">
                  <a:extLst>
                    <a:ext uri="{9D8B030D-6E8A-4147-A177-3AD203B41FA5}">
                      <a16:colId xmlns:a16="http://schemas.microsoft.com/office/drawing/2014/main" val="1602874337"/>
                    </a:ext>
                  </a:extLst>
                </a:gridCol>
                <a:gridCol w="1112404">
                  <a:extLst>
                    <a:ext uri="{9D8B030D-6E8A-4147-A177-3AD203B41FA5}">
                      <a16:colId xmlns:a16="http://schemas.microsoft.com/office/drawing/2014/main" val="3887112192"/>
                    </a:ext>
                  </a:extLst>
                </a:gridCol>
                <a:gridCol w="1033650">
                  <a:extLst>
                    <a:ext uri="{9D8B030D-6E8A-4147-A177-3AD203B41FA5}">
                      <a16:colId xmlns:a16="http://schemas.microsoft.com/office/drawing/2014/main" val="1564507428"/>
                    </a:ext>
                  </a:extLst>
                </a:gridCol>
                <a:gridCol w="1033650">
                  <a:extLst>
                    <a:ext uri="{9D8B030D-6E8A-4147-A177-3AD203B41FA5}">
                      <a16:colId xmlns:a16="http://schemas.microsoft.com/office/drawing/2014/main" val="544926043"/>
                    </a:ext>
                  </a:extLst>
                </a:gridCol>
                <a:gridCol w="1627596">
                  <a:extLst>
                    <a:ext uri="{9D8B030D-6E8A-4147-A177-3AD203B41FA5}">
                      <a16:colId xmlns:a16="http://schemas.microsoft.com/office/drawing/2014/main" val="2999649849"/>
                    </a:ext>
                  </a:extLst>
                </a:gridCol>
              </a:tblGrid>
              <a:tr h="1017803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ردیف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واحد 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(1399)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(1400)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(1401)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  (1402)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استاندارد/میانگین کشوری /انتظار معاونت </a:t>
                      </a:r>
                    </a:p>
                    <a:p>
                      <a:pPr algn="ctr" rtl="1" fontAlgn="ctr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51923"/>
                  </a:ext>
                </a:extLst>
              </a:tr>
              <a:tr h="8349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ea typeface="+mn-ea"/>
                          <a:cs typeface="B Zar" panose="00000400000000000000" pitchFamily="2" charset="-78"/>
                        </a:rPr>
                        <a:t>نسبت دانشجويان خارجي به كل دانشجويان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0.68</a:t>
                      </a:r>
                      <a:endParaRPr lang="en-US" sz="1400" b="1" i="0" u="none" strike="noStrike" dirty="0">
                        <a:solidFill>
                          <a:srgbClr val="00B05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0.74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0.73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r" panose="00000400000000000000" pitchFamily="2" charset="-78"/>
                        </a:rPr>
                        <a:t>0.88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/            4.2/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0182"/>
                  </a:ext>
                </a:extLst>
              </a:tr>
              <a:tr h="780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ea typeface="+mn-ea"/>
                          <a:cs typeface="B Zar" panose="00000400000000000000" pitchFamily="2" charset="-78"/>
                        </a:rPr>
                        <a:t>تعداد دانشجویان به عضو هیات علمی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نفر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r" panose="00000400000000000000" pitchFamily="2" charset="-78"/>
                        </a:rPr>
                        <a:t>14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/    10.71   /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81909"/>
                  </a:ext>
                </a:extLst>
              </a:tr>
              <a:tr h="690646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سرانه فضای آموزشی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متر مربع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8.5</a:t>
                      </a:r>
                      <a:endParaRPr lang="en-US" sz="1400" b="1" i="0" u="none" strike="noStrike" dirty="0">
                        <a:solidFill>
                          <a:srgbClr val="00B05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9.28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9.22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Tir" panose="00000400000000000000" pitchFamily="2" charset="-78"/>
                        </a:rPr>
                        <a:t>9.41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fa-I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 Zar" panose="00000400000000000000" pitchFamily="2" charset="-78"/>
                          <a:ea typeface="+mn-ea"/>
                          <a:cs typeface="B Titr" panose="00000700000000000000" pitchFamily="2" charset="-78"/>
                        </a:rPr>
                        <a:t>/   9.1    /--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967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913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3011054" y="294270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1402 دانشگاه علوم پزشکی سبزوار</a:t>
            </a:r>
          </a:p>
          <a:p>
            <a:pPr algn="ctr" rtl="1"/>
            <a:endParaRPr lang="fa-IR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شاخص های حوزه تحقیقات و فن آوری</a:t>
            </a:r>
            <a:endParaRPr lang="en-US" sz="20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E7C2D00-6F2E-C0FD-8298-3D7B863FB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295658"/>
              </p:ext>
            </p:extLst>
          </p:nvPr>
        </p:nvGraphicFramePr>
        <p:xfrm>
          <a:off x="1159559" y="2049826"/>
          <a:ext cx="9872880" cy="3436574"/>
        </p:xfrm>
        <a:graphic>
          <a:graphicData uri="http://schemas.openxmlformats.org/drawingml/2006/table">
            <a:tbl>
              <a:tblPr rtl="1"/>
              <a:tblGrid>
                <a:gridCol w="458732">
                  <a:extLst>
                    <a:ext uri="{9D8B030D-6E8A-4147-A177-3AD203B41FA5}">
                      <a16:colId xmlns:a16="http://schemas.microsoft.com/office/drawing/2014/main" val="2231322793"/>
                    </a:ext>
                  </a:extLst>
                </a:gridCol>
                <a:gridCol w="2892957">
                  <a:extLst>
                    <a:ext uri="{9D8B030D-6E8A-4147-A177-3AD203B41FA5}">
                      <a16:colId xmlns:a16="http://schemas.microsoft.com/office/drawing/2014/main" val="1073274422"/>
                    </a:ext>
                  </a:extLst>
                </a:gridCol>
                <a:gridCol w="667643">
                  <a:extLst>
                    <a:ext uri="{9D8B030D-6E8A-4147-A177-3AD203B41FA5}">
                      <a16:colId xmlns:a16="http://schemas.microsoft.com/office/drawing/2014/main" val="689550747"/>
                    </a:ext>
                  </a:extLst>
                </a:gridCol>
                <a:gridCol w="880874">
                  <a:extLst>
                    <a:ext uri="{9D8B030D-6E8A-4147-A177-3AD203B41FA5}">
                      <a16:colId xmlns:a16="http://schemas.microsoft.com/office/drawing/2014/main" val="1602874337"/>
                    </a:ext>
                  </a:extLst>
                </a:gridCol>
                <a:gridCol w="947177">
                  <a:extLst>
                    <a:ext uri="{9D8B030D-6E8A-4147-A177-3AD203B41FA5}">
                      <a16:colId xmlns:a16="http://schemas.microsoft.com/office/drawing/2014/main" val="3887112192"/>
                    </a:ext>
                  </a:extLst>
                </a:gridCol>
                <a:gridCol w="975591">
                  <a:extLst>
                    <a:ext uri="{9D8B030D-6E8A-4147-A177-3AD203B41FA5}">
                      <a16:colId xmlns:a16="http://schemas.microsoft.com/office/drawing/2014/main" val="1564507428"/>
                    </a:ext>
                  </a:extLst>
                </a:gridCol>
                <a:gridCol w="975591">
                  <a:extLst>
                    <a:ext uri="{9D8B030D-6E8A-4147-A177-3AD203B41FA5}">
                      <a16:colId xmlns:a16="http://schemas.microsoft.com/office/drawing/2014/main" val="2723305765"/>
                    </a:ext>
                  </a:extLst>
                </a:gridCol>
                <a:gridCol w="2074315">
                  <a:extLst>
                    <a:ext uri="{9D8B030D-6E8A-4147-A177-3AD203B41FA5}">
                      <a16:colId xmlns:a16="http://schemas.microsoft.com/office/drawing/2014/main" val="2999649849"/>
                    </a:ext>
                  </a:extLst>
                </a:gridCol>
              </a:tblGrid>
              <a:tr h="1052398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ردیف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واحد 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(1399)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(1400)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(1401)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  (1402)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استاندارد</a:t>
                      </a:r>
                      <a:r>
                        <a:rPr lang="fa-IR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/ </a:t>
                      </a:r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میانگین کشوری / انتظار معاونت </a:t>
                      </a:r>
                    </a:p>
                    <a:p>
                      <a:pPr algn="ctr" rtl="1" fontAlgn="ctr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51923"/>
                  </a:ext>
                </a:extLst>
              </a:tr>
              <a:tr h="8633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محصولات شرکتهاي دانش بنيان تحت پوشش دانشگاه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r" panose="000004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2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0.75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 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---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0182"/>
                  </a:ext>
                </a:extLst>
              </a:tr>
              <a:tr h="806694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مقالات ايندكس شده در مجلات داخلي و خارجی معتبر به كل تعداد اعضای هیات </a:t>
                      </a:r>
                      <a:r>
                        <a:rPr kumimoji="0"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ea typeface="+mn-ea"/>
                          <a:cs typeface="B Zar" panose="00000400000000000000" pitchFamily="2" charset="-78"/>
                        </a:rPr>
                        <a:t>علمی در پایگاه </a:t>
                      </a:r>
                      <a:r>
                        <a:rPr kumimoji="0"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SCOPUS</a:t>
                      </a:r>
                      <a:endParaRPr lang="fa-IR" sz="105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1.9</a:t>
                      </a:r>
                      <a:endParaRPr lang="en-US" sz="1400" b="1" i="0" u="none" strike="noStrike" dirty="0">
                        <a:solidFill>
                          <a:srgbClr val="00B05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r" panose="00000400000000000000" pitchFamily="2" charset="-78"/>
                        </a:rPr>
                        <a:t>1.6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1.72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1.60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 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---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81909"/>
                  </a:ext>
                </a:extLst>
              </a:tr>
              <a:tr h="714121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 موارد ثبت اختراع و پتنت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تعداد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r" panose="00000400000000000000" pitchFamily="2" charset="-78"/>
                        </a:rPr>
                        <a:t>2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2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1.64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/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 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---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967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749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76EADB59-FE51-0235-EF1C-3963291DEE14}"/>
              </a:ext>
            </a:extLst>
          </p:cNvPr>
          <p:cNvSpPr/>
          <p:nvPr/>
        </p:nvSpPr>
        <p:spPr>
          <a:xfrm>
            <a:off x="3011054" y="265272"/>
            <a:ext cx="6169891" cy="115890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ln w="3175" cmpd="sng">
                  <a:noFill/>
                </a:ln>
                <a:solidFill>
                  <a:schemeClr val="bg1"/>
                </a:solidFill>
                <a:ea typeface="+mj-ea"/>
                <a:cs typeface="B Titr" panose="00000700000000000000" pitchFamily="2" charset="-78"/>
              </a:rPr>
              <a:t>گزارش عملکرد سال 1402 دانشگاه علوم پزشکی سبزوار</a:t>
            </a:r>
          </a:p>
          <a:p>
            <a:pPr algn="ctr" rtl="1"/>
            <a:endParaRPr lang="fa-IR" dirty="0">
              <a:ln w="3175" cmpd="sng">
                <a:noFill/>
              </a:ln>
              <a:solidFill>
                <a:schemeClr val="bg1"/>
              </a:solidFill>
              <a:ea typeface="+mj-ea"/>
              <a:cs typeface="B Titr" panose="00000700000000000000" pitchFamily="2" charset="-78"/>
            </a:endParaRPr>
          </a:p>
          <a:p>
            <a:pPr algn="ctr" rtl="1"/>
            <a:r>
              <a:rPr lang="fa-IR" sz="2000" dirty="0">
                <a:ln w="3175" cmpd="sng">
                  <a:noFill/>
                </a:ln>
                <a:solidFill>
                  <a:srgbClr val="FFFF00"/>
                </a:solidFill>
                <a:ea typeface="+mj-ea"/>
                <a:cs typeface="B Titr" panose="00000700000000000000" pitchFamily="2" charset="-78"/>
              </a:rPr>
              <a:t>شاخص های حوزه دانشجویی و فرهنگی </a:t>
            </a:r>
            <a:endParaRPr lang="en-US" sz="2000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E7C2D00-6F2E-C0FD-8298-3D7B863FB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842786"/>
              </p:ext>
            </p:extLst>
          </p:nvPr>
        </p:nvGraphicFramePr>
        <p:xfrm>
          <a:off x="1351722" y="2122312"/>
          <a:ext cx="9579056" cy="2608714"/>
        </p:xfrm>
        <a:graphic>
          <a:graphicData uri="http://schemas.openxmlformats.org/drawingml/2006/table">
            <a:tbl>
              <a:tblPr rtl="1"/>
              <a:tblGrid>
                <a:gridCol w="598254">
                  <a:extLst>
                    <a:ext uri="{9D8B030D-6E8A-4147-A177-3AD203B41FA5}">
                      <a16:colId xmlns:a16="http://schemas.microsoft.com/office/drawing/2014/main" val="2231322793"/>
                    </a:ext>
                  </a:extLst>
                </a:gridCol>
                <a:gridCol w="2570144">
                  <a:extLst>
                    <a:ext uri="{9D8B030D-6E8A-4147-A177-3AD203B41FA5}">
                      <a16:colId xmlns:a16="http://schemas.microsoft.com/office/drawing/2014/main" val="1073274422"/>
                    </a:ext>
                  </a:extLst>
                </a:gridCol>
                <a:gridCol w="1067439">
                  <a:extLst>
                    <a:ext uri="{9D8B030D-6E8A-4147-A177-3AD203B41FA5}">
                      <a16:colId xmlns:a16="http://schemas.microsoft.com/office/drawing/2014/main" val="689550747"/>
                    </a:ext>
                  </a:extLst>
                </a:gridCol>
                <a:gridCol w="891260">
                  <a:extLst>
                    <a:ext uri="{9D8B030D-6E8A-4147-A177-3AD203B41FA5}">
                      <a16:colId xmlns:a16="http://schemas.microsoft.com/office/drawing/2014/main" val="1602874337"/>
                    </a:ext>
                  </a:extLst>
                </a:gridCol>
                <a:gridCol w="911987">
                  <a:extLst>
                    <a:ext uri="{9D8B030D-6E8A-4147-A177-3AD203B41FA5}">
                      <a16:colId xmlns:a16="http://schemas.microsoft.com/office/drawing/2014/main" val="3887112192"/>
                    </a:ext>
                  </a:extLst>
                </a:gridCol>
                <a:gridCol w="880896">
                  <a:extLst>
                    <a:ext uri="{9D8B030D-6E8A-4147-A177-3AD203B41FA5}">
                      <a16:colId xmlns:a16="http://schemas.microsoft.com/office/drawing/2014/main" val="1564507428"/>
                    </a:ext>
                  </a:extLst>
                </a:gridCol>
                <a:gridCol w="880896">
                  <a:extLst>
                    <a:ext uri="{9D8B030D-6E8A-4147-A177-3AD203B41FA5}">
                      <a16:colId xmlns:a16="http://schemas.microsoft.com/office/drawing/2014/main" val="540708344"/>
                    </a:ext>
                  </a:extLst>
                </a:gridCol>
                <a:gridCol w="1778180">
                  <a:extLst>
                    <a:ext uri="{9D8B030D-6E8A-4147-A177-3AD203B41FA5}">
                      <a16:colId xmlns:a16="http://schemas.microsoft.com/office/drawing/2014/main" val="2999649849"/>
                    </a:ext>
                  </a:extLst>
                </a:gridCol>
              </a:tblGrid>
              <a:tr h="888492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ردیف 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عنوان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واحد  شاخص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(1399)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(1400)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</a:t>
                      </a: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(1401)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عملکرد سال  (1402)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استاندارد / میانگین کشوری / انتظار معاونت </a:t>
                      </a:r>
                    </a:p>
                    <a:p>
                      <a:pPr algn="ctr" rtl="1" fontAlgn="ctr"/>
                      <a:endParaRPr lang="fa-IR" sz="8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  <a:p>
                      <a:pPr algn="ctr" rtl="1" fontAlgn="ctr"/>
                      <a:endParaRPr lang="fa-IR" sz="12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51923"/>
                  </a:ext>
                </a:extLst>
              </a:tr>
              <a:tr h="62292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سرانه فضاي خوابگاه دانشجويي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متر مربع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4.2</a:t>
                      </a:r>
                      <a:endParaRPr lang="en-US" sz="1400" b="1" i="0" u="none" strike="noStrike" dirty="0">
                        <a:solidFill>
                          <a:srgbClr val="00B05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4.2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10.4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9.1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4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 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5/</a:t>
                      </a:r>
                      <a:r>
                        <a:rPr lang="fa-I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          3             /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40182"/>
                  </a:ext>
                </a:extLst>
              </a:tr>
              <a:tr h="582043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سرانه فضاي اماكن ورزشي دانشجويان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متر مربع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2.5/       0.96     /1.5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81909"/>
                  </a:ext>
                </a:extLst>
              </a:tr>
              <a:tr h="515250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 صد پوشش مشاوره اي و سلامت روان دانشجويان به كل دانشجويان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Zar" panose="00000400000000000000" pitchFamily="2" charset="-78"/>
                        </a:rPr>
                        <a:t>درصد</a:t>
                      </a: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7030A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20.1</a:t>
                      </a:r>
                      <a:endParaRPr lang="en-US" sz="1400" b="1" i="0" u="none" strike="noStrike" dirty="0">
                        <a:solidFill>
                          <a:srgbClr val="7030A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7030A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24.72</a:t>
                      </a:r>
                      <a:endParaRPr lang="en-US" sz="1400" b="0" i="0" u="none" strike="noStrike" dirty="0">
                        <a:solidFill>
                          <a:srgbClr val="7030A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13.37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14.2</a:t>
                      </a:r>
                      <a:endParaRPr lang="en-US" sz="1400" b="0" i="0" u="none" strike="noStrike" dirty="0">
                        <a:solidFill>
                          <a:srgbClr val="00B05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Zar" panose="00000400000000000000" pitchFamily="2" charset="-78"/>
                          <a:cs typeface="B Titr" panose="00000700000000000000" pitchFamily="2" charset="-78"/>
                        </a:rPr>
                        <a:t>20/             8          /20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622" marR="6622" marT="6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967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3480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5478</TotalTime>
  <Words>1585</Words>
  <Application>Microsoft Office PowerPoint</Application>
  <PresentationFormat>Widescreen</PresentationFormat>
  <Paragraphs>629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1998A</vt:lpstr>
      <vt:lpstr>B Nazanin</vt:lpstr>
      <vt:lpstr>B Tir</vt:lpstr>
      <vt:lpstr>B Titr</vt:lpstr>
      <vt:lpstr>B Zar</vt:lpstr>
      <vt:lpstr>Calibri</vt:lpstr>
      <vt:lpstr>Calibri Light</vt:lpstr>
      <vt:lpstr>Comix</vt:lpstr>
      <vt:lpstr>Franklin Gothic Book</vt:lpstr>
      <vt:lpstr>Perpetua</vt:lpstr>
      <vt:lpstr>Times New Roman</vt:lpstr>
      <vt:lpstr>Wingdings 2</vt:lpstr>
      <vt:lpstr>Equity</vt:lpstr>
      <vt:lpstr>بسم الله الرحمن الرحیم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با تشکر و سپاس </vt:lpstr>
    </vt:vector>
  </TitlesOfParts>
  <Company>health.gov.ir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گزارش عملکرد سال 1401 دانشگاه ...</dc:title>
  <dc:creator>توتونچیان خانم پریدخت</dc:creator>
  <cp:lastModifiedBy>ایزی مریم</cp:lastModifiedBy>
  <cp:revision>351</cp:revision>
  <cp:lastPrinted>2023-11-17T07:53:18Z</cp:lastPrinted>
  <dcterms:created xsi:type="dcterms:W3CDTF">2023-03-11T04:52:33Z</dcterms:created>
  <dcterms:modified xsi:type="dcterms:W3CDTF">2024-10-23T10:17:43Z</dcterms:modified>
</cp:coreProperties>
</file>