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87" r:id="rId2"/>
    <p:sldId id="256" r:id="rId3"/>
    <p:sldId id="257" r:id="rId4"/>
    <p:sldId id="291" r:id="rId5"/>
    <p:sldId id="292" r:id="rId6"/>
    <p:sldId id="286" r:id="rId7"/>
    <p:sldId id="277" r:id="rId8"/>
    <p:sldId id="276" r:id="rId9"/>
    <p:sldId id="275" r:id="rId10"/>
    <p:sldId id="262" r:id="rId11"/>
    <p:sldId id="278" r:id="rId12"/>
    <p:sldId id="281" r:id="rId13"/>
    <p:sldId id="280" r:id="rId14"/>
    <p:sldId id="289" r:id="rId15"/>
    <p:sldId id="288" r:id="rId16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7D6A13E-B84C-45A6-A602-F616EC993848}">
          <p14:sldIdLst>
            <p14:sldId id="287"/>
            <p14:sldId id="256"/>
            <p14:sldId id="257"/>
            <p14:sldId id="291"/>
            <p14:sldId id="292"/>
            <p14:sldId id="286"/>
            <p14:sldId id="277"/>
            <p14:sldId id="276"/>
            <p14:sldId id="275"/>
            <p14:sldId id="262"/>
            <p14:sldId id="278"/>
            <p14:sldId id="281"/>
            <p14:sldId id="280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2F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r>
              <a:rPr lang="fa-IR"/>
              <a:t>نمودار بودجه دانشگاه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900652518776673E-2"/>
          <c:y val="9.8612057599631417E-2"/>
          <c:w val="0.3195047841590703"/>
          <c:h val="0.7667946571219904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2D-4CC3-BA54-DFBF239331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2D-4CC3-BA54-DFBF239331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62D-4CC3-BA54-DFBF239331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62D-4CC3-BA54-DFBF23933110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Sheet1!$A$2:$A$3</c:f>
              <c:strCache>
                <c:ptCount val="2"/>
                <c:pt idx="0">
                  <c:v>عمومی</c:v>
                </c:pt>
                <c:pt idx="1">
                  <c:v>اختصاصی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0.63200000000000001</c:v>
                </c:pt>
                <c:pt idx="1">
                  <c:v>0.31130000000000002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2D-4CC3-BA54-DFBF2393311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cs typeface="B Nazanin" panose="00000400000000000000" pitchFamily="2" charset="-78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0.8493</cdr:x>
      <cdr:y>0.17568</cdr:y>
    </cdr:from>
    <cdr:to>
      <cdr:x>0.93242</cdr:x>
      <cdr:y>0.37515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43903" y="8053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0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5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6DAE44-2E53-4384-95A1-84540D5EEF3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err="1">
                <a:latin typeface="1998A" panose="00000400000000000000" pitchFamily="2" charset="0"/>
                <a:cs typeface="B Titr" panose="00000700000000000000" pitchFamily="2" charset="-78"/>
              </a:rPr>
              <a:t>بسم</a:t>
            </a:r>
            <a:r>
              <a:rPr lang="fa-IR" dirty="0">
                <a:latin typeface="1998A" panose="00000400000000000000" pitchFamily="2" charset="0"/>
                <a:cs typeface="B Titr" panose="00000700000000000000" pitchFamily="2" charset="-78"/>
              </a:rPr>
              <a:t> الله </a:t>
            </a:r>
            <a:r>
              <a:rPr lang="fa-IR" dirty="0" err="1">
                <a:latin typeface="1998A" panose="00000400000000000000" pitchFamily="2" charset="0"/>
                <a:cs typeface="B Titr" panose="00000700000000000000" pitchFamily="2" charset="-78"/>
              </a:rPr>
              <a:t>الرحمن</a:t>
            </a:r>
            <a:r>
              <a:rPr lang="fa-IR" dirty="0">
                <a:latin typeface="1998A" panose="00000400000000000000" pitchFamily="2" charset="0"/>
                <a:cs typeface="B Titr" panose="00000700000000000000" pitchFamily="2" charset="-78"/>
              </a:rPr>
              <a:t> </a:t>
            </a:r>
            <a:r>
              <a:rPr lang="fa-IR" dirty="0" err="1">
                <a:latin typeface="1998A" panose="00000400000000000000" pitchFamily="2" charset="0"/>
                <a:cs typeface="B Titr" panose="00000700000000000000" pitchFamily="2" charset="-78"/>
              </a:rPr>
              <a:t>الرحیم</a:t>
            </a:r>
            <a:r>
              <a:rPr lang="fa-IR" dirty="0">
                <a:latin typeface="1998A" panose="00000400000000000000" pitchFamily="2" charset="0"/>
                <a:cs typeface="B Titr" panose="00000700000000000000" pitchFamily="2" charset="-78"/>
              </a:rPr>
              <a:t> </a:t>
            </a:r>
            <a:endParaRPr lang="en-US" dirty="0">
              <a:latin typeface="1998A" panose="00000400000000000000" pitchFamily="2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8444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بهداشت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558481"/>
              </p:ext>
            </p:extLst>
          </p:nvPr>
        </p:nvGraphicFramePr>
        <p:xfrm>
          <a:off x="809297" y="2136537"/>
          <a:ext cx="10588376" cy="3046907"/>
        </p:xfrm>
        <a:graphic>
          <a:graphicData uri="http://schemas.openxmlformats.org/drawingml/2006/table">
            <a:tbl>
              <a:tblPr rtl="1"/>
              <a:tblGrid>
                <a:gridCol w="573798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160784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495036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1082565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956442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945931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3373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502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</a:t>
                      </a:r>
                      <a:r>
                        <a:rPr lang="fa-I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/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کشوری </a:t>
                      </a:r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انتظار معاونت  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602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مرگ نوزادان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در هزار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7.5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7.4 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7.3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8   </a:t>
                      </a:r>
                      <a:r>
                        <a:rPr kumimoji="0" lang="fa-I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/</a:t>
                      </a:r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</a:t>
                      </a:r>
                      <a:r>
                        <a:rPr kumimoji="0" lang="fa-I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 </a:t>
                      </a:r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8.2 </a:t>
                      </a:r>
                      <a:r>
                        <a:rPr kumimoji="0" lang="fa-I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/ </a:t>
                      </a:r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 </a:t>
                      </a:r>
                      <a:r>
                        <a:rPr kumimoji="0" lang="fa-I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---</a:t>
                      </a:r>
                      <a:endParaRPr kumimoji="0"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تامین پزشک خانواده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99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99.5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100   </a:t>
                      </a:r>
                      <a:r>
                        <a:rPr kumimoji="0" lang="fa-I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/</a:t>
                      </a:r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</a:t>
                      </a:r>
                      <a:r>
                        <a:rPr kumimoji="0" lang="fa-I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 </a:t>
                      </a:r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90</a:t>
                      </a:r>
                      <a:r>
                        <a:rPr kumimoji="0" lang="fa-I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&gt;</a:t>
                      </a:r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</a:t>
                      </a:r>
                      <a:r>
                        <a:rPr kumimoji="0" lang="fa-I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/ </a:t>
                      </a:r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 </a:t>
                      </a:r>
                      <a:r>
                        <a:rPr kumimoji="0" lang="fa-I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---</a:t>
                      </a:r>
                      <a:endParaRPr kumimoji="0"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498763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میزان باروری کلی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در هزار</a:t>
                      </a:r>
                    </a:p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1.76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حد جانشینی2.5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1.66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kumimoji="0" lang="fa-I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67415"/>
                  </a:ext>
                </a:extLst>
              </a:tr>
              <a:tr h="498763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میزان مرگ مادر باردار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در صد هزار</a:t>
                      </a:r>
                    </a:p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73.8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30.8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19 در صد هزار تولد زنده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23.5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39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درمان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087828"/>
              </p:ext>
            </p:extLst>
          </p:nvPr>
        </p:nvGraphicFramePr>
        <p:xfrm>
          <a:off x="756745" y="1947351"/>
          <a:ext cx="10167963" cy="4364939"/>
        </p:xfrm>
        <a:graphic>
          <a:graphicData uri="http://schemas.openxmlformats.org/drawingml/2006/table">
            <a:tbl>
              <a:tblPr rtl="1"/>
              <a:tblGrid>
                <a:gridCol w="463865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513734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078655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797267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797267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891062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3626113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73502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 /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کشوری/ انتظار معاونت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602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ضریب اشغال تخت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57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85-60درصد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69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750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نیروی انسانی به تخت فعال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نفر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3.13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3.38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3.59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بیشتر از 2.7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kumimoji="0" lang="en-US" sz="16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میزان تاخیر پرداخت کارانه پزشکان و پرسنل به ماه (تا پایان سال 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ماه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پزشکان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: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پرسنل :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پزشکان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: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پرسنل :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پزشکان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: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پرسنل :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82645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تخت  فعال به جمعیت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 هزار نفر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بیشتر از 1.7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1.8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kumimoji="0"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69889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پزشک به جمعیت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 هزار نفر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0.8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0.8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0.8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29248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دندانپزشک به جمعیت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 هزار نفر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0.2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0.24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0.24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0.3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19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208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های پرستاری، طب سنتی و اورژانس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916221"/>
              </p:ext>
            </p:extLst>
          </p:nvPr>
        </p:nvGraphicFramePr>
        <p:xfrm>
          <a:off x="493986" y="2136537"/>
          <a:ext cx="10903687" cy="3591699"/>
        </p:xfrm>
        <a:graphic>
          <a:graphicData uri="http://schemas.openxmlformats.org/drawingml/2006/table">
            <a:tbl>
              <a:tblPr rtl="1"/>
              <a:tblGrid>
                <a:gridCol w="438590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939690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177159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966951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966952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3499945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73502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 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کشوری/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انتظار معاونت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602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ea typeface="+mn-ea"/>
                          <a:cs typeface="B Zar" panose="00000400000000000000" pitchFamily="2" charset="-78"/>
                        </a:rPr>
                        <a:t>تعداد کل كادر پرستاري به ازای تخت های موجود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1.23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1.36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2.5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ea typeface="+mn-ea"/>
                          <a:cs typeface="B Zar" panose="00000400000000000000" pitchFamily="2" charset="-78"/>
                        </a:rPr>
                        <a:t>نسبت نيروي غيرحرفه اي پرستاري به پرستار حرفه ای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25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16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تعداد مراکز دولتی ارائه دهنده طب سنتی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راه اندازی شده در سال 1401</a:t>
                      </a:r>
                      <a:endParaRPr kumimoji="0" lang="fa-I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---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</a:t>
                      </a:r>
                      <a:r>
                        <a:rPr kumimoji="0" lang="fa-I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/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</a:t>
                      </a: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 </a:t>
                      </a:r>
                      <a:r>
                        <a:rPr kumimoji="0" lang="fa-I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---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</a:t>
                      </a: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 </a:t>
                      </a:r>
                      <a:r>
                        <a:rPr kumimoji="0" lang="fa-I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/</a:t>
                      </a: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 </a:t>
                      </a: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---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82645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میانگین زمان رسیدن بر بالین بیمار در شهر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دقیقه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69889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میانگین زمان رسیدن بر بالین بیمار در  جاده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دقیقه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13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29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51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</a:t>
            </a:r>
            <a:r>
              <a:rPr lang="en-US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 </a:t>
            </a:r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حوزه  غذا و دارو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540650"/>
              </p:ext>
            </p:extLst>
          </p:nvPr>
        </p:nvGraphicFramePr>
        <p:xfrm>
          <a:off x="848299" y="2073474"/>
          <a:ext cx="10580905" cy="3591699"/>
        </p:xfrm>
        <a:graphic>
          <a:graphicData uri="http://schemas.openxmlformats.org/drawingml/2006/table">
            <a:tbl>
              <a:tblPr rtl="1"/>
              <a:tblGrid>
                <a:gridCol w="609124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3383563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905983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1286505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1299990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1366092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1729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502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/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 کشوری /انتظار معاونت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602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متوسط امتیاز ارزشیابی داروخانه های</a:t>
                      </a: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تحت نظارت دانشگاه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امتیاز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890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897 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877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88/750/800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نسبت تعداد نمونه برداری و آزمایش مواد خوراکی، آشامیدنی، آرایشی و بهداشتی در سطح عرضه (</a:t>
                      </a:r>
                      <a:r>
                        <a:rPr kumimoji="0"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mix" pitchFamily="2" charset="0"/>
                          <a:ea typeface="+mn-ea"/>
                          <a:cs typeface="B Zar" panose="00000400000000000000" pitchFamily="2" charset="-78"/>
                        </a:rPr>
                        <a:t>PMS</a:t>
                      </a:r>
                      <a:r>
                        <a:rPr kumimoji="0" lang="en-US" sz="1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omix" pitchFamily="2" charset="0"/>
                          <a:ea typeface="+mn-ea"/>
                          <a:cs typeface="B Zar" panose="00000400000000000000" pitchFamily="2" charset="-78"/>
                        </a:rPr>
                        <a:t> </a:t>
                      </a:r>
                      <a:r>
                        <a:rPr kumimoji="0" lang="fa-IR" sz="1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omix" pitchFamily="2" charset="0"/>
                          <a:ea typeface="+mn-ea"/>
                          <a:cs typeface="B Zar" panose="00000400000000000000" pitchFamily="2" charset="-78"/>
                        </a:rPr>
                        <a:t> ) </a:t>
                      </a: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به کل نمونه ها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95/87/95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میانگین زمان انبارش  دارو و ملزومات مصرفی پزشکی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ماه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دارو: 4 ماه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ملزومات مصرفی : 4 ماه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3 ماه                           ملزومات مصرفی : 3 ماه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 3 ماه                         ملزومات مصرفی : 3 ماه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3/    /3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434719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تراز تعهدات پرداخت شده/ درآمد وصولی حاصل از فروش دارو و ملزومات مصرفی پزشکی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  <a:endParaRPr lang="fa-IR" sz="1200" b="1" i="0" u="none" strike="noStrike" dirty="0">
                        <a:solidFill>
                          <a:srgbClr val="FF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 106/432                        ملزومات مصرفی : 70/954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225/116                         ملزومات مصرفی :150/077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339/000                         ملزومات مصرفی :226/000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100/    /100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82645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B Zar" panose="00000400000000000000" pitchFamily="2" charset="-78"/>
                        </a:rPr>
                        <a:t>تعداد داروخانه ها</a:t>
                      </a: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B Zar" panose="00000400000000000000" pitchFamily="2" charset="-78"/>
                        </a:rPr>
                        <a:t> به نسبت جمعیت تحت پوشش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</a:t>
                      </a:r>
                    </a:p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ده  هزار</a:t>
                      </a: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نفر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1/232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1/304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1.389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2/1.9/1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61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0" i="0" u="none" strike="noStrike" kern="1200" cap="none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erpetua"/>
                <a:ea typeface="+mn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B Titr" panose="00000700000000000000" pitchFamily="2" charset="-78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Perpetua"/>
                <a:ea typeface="+mn-ea"/>
                <a:cs typeface="B Titr" panose="00000700000000000000" pitchFamily="2" charset="-78"/>
              </a:rPr>
              <a:t>شاخص های حوزه توسعه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Perpetua"/>
              <a:ea typeface="+mn-ea"/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061881"/>
              </p:ext>
            </p:extLst>
          </p:nvPr>
        </p:nvGraphicFramePr>
        <p:xfrm>
          <a:off x="1315567" y="1859571"/>
          <a:ext cx="9560859" cy="3921965"/>
        </p:xfrm>
        <a:graphic>
          <a:graphicData uri="http://schemas.openxmlformats.org/drawingml/2006/table">
            <a:tbl>
              <a:tblPr rtl="1"/>
              <a:tblGrid>
                <a:gridCol w="741084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3162839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019719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862467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904031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915795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1954924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80472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 /</a:t>
                      </a:r>
                      <a:r>
                        <a:rPr lang="fa-I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کشوری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انتظار معاونت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9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9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501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 نیروهای ستادی به کل نیروها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11.7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55452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تراز ورودی/ خروجی  نیروی انسانی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168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276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163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4565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پروژه های متوسط و بزرگ در حال ساخت (زیربنای</a:t>
                      </a: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500 متر مربع و بالاتر)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نیروی انسانی به جمعیت تحت پوشش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  هزار نفر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9.3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6.6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نیرو های شرکتی به کل پرسنل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20.8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15.6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16.1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1956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سهم هر نیروی انسانی از بودجه عمومی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734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1257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1428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516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با تشکر و سپاس 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002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491672" y="858981"/>
            <a:ext cx="9208655" cy="377767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200000"/>
              </a:lnSpc>
            </a:pPr>
            <a:r>
              <a:rPr lang="fa-IR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 Light" panose="020F0302020204030204"/>
                <a:ea typeface="+mj-ea"/>
                <a:cs typeface="B Titr" panose="00000700000000000000" pitchFamily="2" charset="-78"/>
              </a:rPr>
              <a:t>گزارش عملکرد سال 1401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 Light" panose="020F0302020204030204"/>
                <a:ea typeface="+mj-ea"/>
                <a:cs typeface="B Titr" panose="00000700000000000000" pitchFamily="2" charset="-78"/>
              </a:rPr>
              <a:t>دانشگاه علوم پزشکی  سبزوار</a:t>
            </a:r>
            <a:endParaRPr lang="en-US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861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06C0E92A-23A2-15A0-AE4B-C13D849F63AE}"/>
              </a:ext>
            </a:extLst>
          </p:cNvPr>
          <p:cNvGrpSpPr/>
          <p:nvPr/>
        </p:nvGrpSpPr>
        <p:grpSpPr>
          <a:xfrm>
            <a:off x="7656943" y="2681581"/>
            <a:ext cx="3819235" cy="2706427"/>
            <a:chOff x="7536872" y="2284420"/>
            <a:chExt cx="3819235" cy="2706427"/>
          </a:xfrm>
        </p:grpSpPr>
        <p:sp>
          <p:nvSpPr>
            <p:cNvPr id="4" name="Rectangle 3"/>
            <p:cNvSpPr/>
            <p:nvPr/>
          </p:nvSpPr>
          <p:spPr>
            <a:xfrm>
              <a:off x="7536873" y="2284420"/>
              <a:ext cx="2304471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536873" y="3429000"/>
              <a:ext cx="2304471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dirty="0">
                  <a:solidFill>
                    <a:schemeClr val="tx1"/>
                  </a:solidFill>
                  <a:cs typeface="B Titr" panose="00000700000000000000" pitchFamily="2" charset="-78"/>
                </a:rPr>
                <a:t>518321</a:t>
              </a:r>
              <a:endParaRPr lang="en-US" dirty="0">
                <a:solidFill>
                  <a:schemeClr val="tx1"/>
                </a:solidFill>
                <a:cs typeface="B Titr" panose="00000700000000000000" pitchFamily="2" charset="-78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546109" y="4001290"/>
              <a:ext cx="2304471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cs typeface="B Titr" pitchFamily="2" charset="-78"/>
                </a:rPr>
                <a:t>335449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7536873" y="4573579"/>
              <a:ext cx="2304471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600" dirty="0">
                  <a:solidFill>
                    <a:schemeClr val="tx1"/>
                  </a:solidFill>
                  <a:cs typeface="B Titr" pitchFamily="2" charset="-78"/>
                </a:rPr>
                <a:t>196276</a:t>
              </a:r>
              <a:endParaRPr lang="en-US" dirty="0">
                <a:solidFill>
                  <a:schemeClr val="tx1"/>
                </a:solidFill>
                <a:cs typeface="B Titr" pitchFamily="2" charset="-78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36872" y="2855063"/>
              <a:ext cx="2304471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b="1" dirty="0">
                  <a:solidFill>
                    <a:schemeClr val="tx1"/>
                  </a:solidFill>
                  <a:cs typeface="B Titr" pitchFamily="2" charset="-78"/>
                </a:rPr>
                <a:t>6</a:t>
              </a:r>
              <a:endParaRPr lang="en-US" b="1" dirty="0">
                <a:solidFill>
                  <a:schemeClr val="tx1"/>
                </a:solidFill>
                <a:cs typeface="B Titr" pitchFamily="2" charset="-78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7E1C028-1E83-E263-7CCF-4115DF704F2F}"/>
                </a:ext>
              </a:extLst>
            </p:cNvPr>
            <p:cNvSpPr/>
            <p:nvPr/>
          </p:nvSpPr>
          <p:spPr>
            <a:xfrm>
              <a:off x="9841344" y="228442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مساحت تحت پوشش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7E7ABC-4053-CB3C-DD87-05FB21677C80}"/>
                </a:ext>
              </a:extLst>
            </p:cNvPr>
            <p:cNvSpPr/>
            <p:nvPr/>
          </p:nvSpPr>
          <p:spPr>
            <a:xfrm>
              <a:off x="9841344" y="342900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جمعیت تحت پوشش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6E74B45-F9BE-408B-7E59-52B506571D46}"/>
                </a:ext>
              </a:extLst>
            </p:cNvPr>
            <p:cNvSpPr/>
            <p:nvPr/>
          </p:nvSpPr>
          <p:spPr>
            <a:xfrm>
              <a:off x="9839563" y="400129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جمعیت شهری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804C91B-41A7-6E22-A665-E0BDE9A0DC4E}"/>
                </a:ext>
              </a:extLst>
            </p:cNvPr>
            <p:cNvSpPr/>
            <p:nvPr/>
          </p:nvSpPr>
          <p:spPr>
            <a:xfrm>
              <a:off x="9839563" y="457358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جمعیت روستایی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A51EF13-722D-8340-9837-B89AD616B65B}"/>
                </a:ext>
              </a:extLst>
            </p:cNvPr>
            <p:cNvSpPr/>
            <p:nvPr/>
          </p:nvSpPr>
          <p:spPr>
            <a:xfrm>
              <a:off x="9839563" y="285671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تعداد شهرستان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" name="Rounded Rectangle 5">
            <a:extLst>
              <a:ext uri="{FF2B5EF4-FFF2-40B4-BE49-F238E27FC236}">
                <a16:creationId xmlns:a16="http://schemas.microsoft.com/office/drawing/2014/main" id="{98A9F7DD-BD05-6FCD-57C3-C11DFC477C8D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2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جغرافیای تحت پوشش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6192" y="1766455"/>
            <a:ext cx="6296890" cy="439535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fa-IR" dirty="0"/>
          </a:p>
          <a:p>
            <a:pPr algn="ctr"/>
            <a:endParaRPr lang="fa-IR" dirty="0"/>
          </a:p>
          <a:p>
            <a:pPr algn="ctr"/>
            <a:endParaRPr lang="fa-IR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r"/>
            <a:r>
              <a:rPr lang="fa-IR" sz="1100" b="1" dirty="0"/>
              <a:t>محل </a:t>
            </a:r>
            <a:r>
              <a:rPr lang="fa-IR" sz="1100" b="1" dirty="0" err="1"/>
              <a:t>جاگذاری</a:t>
            </a:r>
            <a:r>
              <a:rPr lang="fa-IR" sz="1100" b="1" dirty="0"/>
              <a:t> نقشه استان با مشخص کردن منطقه تحت پوشش</a:t>
            </a:r>
            <a:endParaRPr lang="en-US" sz="11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97" y="1837117"/>
            <a:ext cx="6488989" cy="4395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7458641" y="2604796"/>
            <a:ext cx="2304472" cy="47320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dirty="0">
                <a:latin typeface="Calibri"/>
                <a:cs typeface="B Titr"/>
              </a:rPr>
              <a:t>2750 کیلومتر مربع</a:t>
            </a:r>
            <a:endParaRPr lang="en-US" dirty="0"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666181" y="4398452"/>
            <a:ext cx="2295236" cy="4172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Titr" pitchFamily="2" charset="-78"/>
              </a:rPr>
              <a:t>322045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204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4079D067-7706-4A38-AAE7-385865D7DE7B}"/>
              </a:ext>
            </a:extLst>
          </p:cNvPr>
          <p:cNvSpPr/>
          <p:nvPr/>
        </p:nvSpPr>
        <p:spPr>
          <a:xfrm>
            <a:off x="3011052" y="227622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کلیات</a:t>
            </a:r>
            <a:endParaRPr lang="en-US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FA06A1C-ED55-DEDE-C4AF-D0BC9D781587}"/>
              </a:ext>
            </a:extLst>
          </p:cNvPr>
          <p:cNvGrpSpPr/>
          <p:nvPr/>
        </p:nvGrpSpPr>
        <p:grpSpPr>
          <a:xfrm>
            <a:off x="5213922" y="2084385"/>
            <a:ext cx="3084947" cy="417466"/>
            <a:chOff x="7832435" y="2681382"/>
            <a:chExt cx="3643745" cy="41746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D9555F1-317C-2ACB-CCDD-EB3FC8CB288C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منابع اختصاصی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266AB78-650A-FB74-D903-D25E3ED9A7EA}"/>
                </a:ext>
              </a:extLst>
            </p:cNvPr>
            <p:cNvSpPr/>
            <p:nvPr/>
          </p:nvSpPr>
          <p:spPr>
            <a:xfrm>
              <a:off x="7832435" y="2681382"/>
              <a:ext cx="1936428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en-US" sz="1800" i="0" u="none" strike="noStrike" dirty="0">
                  <a:solidFill>
                    <a:srgbClr val="000000"/>
                  </a:solidFill>
                  <a:effectLst/>
                  <a:latin typeface="B Nazanin" panose="00000400000000000000" pitchFamily="2" charset="-78"/>
                  <a:cs typeface="B Nazanin" panose="00000400000000000000" pitchFamily="2" charset="-78"/>
                </a:rPr>
                <a:t>3,684,154</a:t>
              </a:r>
              <a:r>
                <a:rPr lang="en-US" sz="1800" b="1" i="0" u="none" strike="noStrike" dirty="0">
                  <a:solidFill>
                    <a:srgbClr val="000000"/>
                  </a:solidFill>
                  <a:effectLst/>
                  <a:latin typeface="B Nazanin" panose="00000400000000000000" pitchFamily="2" charset="-78"/>
                  <a:cs typeface="B Nazanin" panose="00000400000000000000" pitchFamily="2" charset="-78"/>
                </a:rPr>
                <a:t>  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C6B22E68-4C2B-C3BF-6ABB-86B8E9DE8EBB}"/>
              </a:ext>
            </a:extLst>
          </p:cNvPr>
          <p:cNvSpPr/>
          <p:nvPr/>
        </p:nvSpPr>
        <p:spPr>
          <a:xfrm flipH="1">
            <a:off x="8492845" y="2084583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بودجه دانشگاه: (کل):   </a:t>
            </a:r>
            <a:r>
              <a:rPr lang="en-US" sz="1800" i="0" u="none" strike="noStrike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11,709,084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 </a:t>
            </a: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   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50CD74-8A84-D3F2-368A-C810C0A6AAC5}"/>
              </a:ext>
            </a:extLst>
          </p:cNvPr>
          <p:cNvGrpSpPr/>
          <p:nvPr/>
        </p:nvGrpSpPr>
        <p:grpSpPr>
          <a:xfrm>
            <a:off x="1584470" y="2086185"/>
            <a:ext cx="3070656" cy="417268"/>
            <a:chOff x="7832438" y="2681580"/>
            <a:chExt cx="3643740" cy="41726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8F7662F-AE3F-FDD6-5E27-DE75D05AF4C4}"/>
                </a:ext>
              </a:extLst>
            </p:cNvPr>
            <p:cNvSpPr/>
            <p:nvPr/>
          </p:nvSpPr>
          <p:spPr>
            <a:xfrm>
              <a:off x="9547693" y="2681581"/>
              <a:ext cx="192848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منابع عمومی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B75BC9C-AF99-8E03-BD8B-4C112A8A35EC}"/>
                </a:ext>
              </a:extLst>
            </p:cNvPr>
            <p:cNvSpPr/>
            <p:nvPr/>
          </p:nvSpPr>
          <p:spPr>
            <a:xfrm>
              <a:off x="7832438" y="2681580"/>
              <a:ext cx="1715256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FB5DA1D-BCB4-B7EE-A3DF-494B2F93D4B5}"/>
              </a:ext>
            </a:extLst>
          </p:cNvPr>
          <p:cNvGrpSpPr/>
          <p:nvPr/>
        </p:nvGrpSpPr>
        <p:grpSpPr>
          <a:xfrm>
            <a:off x="5213923" y="2639212"/>
            <a:ext cx="3084945" cy="417268"/>
            <a:chOff x="7832437" y="2681580"/>
            <a:chExt cx="3643743" cy="417268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CCE28F9-2BE6-C3D3-92F4-6F848CEE368B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رسمی و یا پیمانی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42F72E4-53C4-D550-C29C-56DFF72D5157}"/>
                </a:ext>
              </a:extLst>
            </p:cNvPr>
            <p:cNvSpPr/>
            <p:nvPr/>
          </p:nvSpPr>
          <p:spPr>
            <a:xfrm>
              <a:off x="7832437" y="2681580"/>
              <a:ext cx="1936428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2834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B750155-AE9D-DD27-5285-9166171AA341}"/>
              </a:ext>
            </a:extLst>
          </p:cNvPr>
          <p:cNvGrpSpPr/>
          <p:nvPr/>
        </p:nvGrpSpPr>
        <p:grpSpPr>
          <a:xfrm>
            <a:off x="1584467" y="2639211"/>
            <a:ext cx="3070659" cy="417268"/>
            <a:chOff x="7832437" y="2681580"/>
            <a:chExt cx="3643744" cy="41726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C3D4499-1A45-2791-0CA6-8C635F7C1B12}"/>
                </a:ext>
              </a:extLst>
            </p:cNvPr>
            <p:cNvSpPr/>
            <p:nvPr/>
          </p:nvSpPr>
          <p:spPr>
            <a:xfrm>
              <a:off x="9508316" y="2681581"/>
              <a:ext cx="196786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قراردادی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E218860-7B6F-2294-BCEF-C43E6A577B40}"/>
                </a:ext>
              </a:extLst>
            </p:cNvPr>
            <p:cNvSpPr/>
            <p:nvPr/>
          </p:nvSpPr>
          <p:spPr>
            <a:xfrm>
              <a:off x="7832437" y="2681580"/>
              <a:ext cx="1675879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522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F43D659-496B-854E-F07E-959C4006DADC}"/>
              </a:ext>
            </a:extLst>
          </p:cNvPr>
          <p:cNvGrpSpPr/>
          <p:nvPr/>
        </p:nvGrpSpPr>
        <p:grpSpPr>
          <a:xfrm>
            <a:off x="5213923" y="3083217"/>
            <a:ext cx="3084945" cy="417268"/>
            <a:chOff x="7832437" y="2681580"/>
            <a:chExt cx="3643743" cy="417268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0ADCA9F-2AC9-43FF-78D0-6EC33AFE4E5F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شرکتی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54CA144-04A1-1D83-1D63-422E9B9950C2}"/>
                </a:ext>
              </a:extLst>
            </p:cNvPr>
            <p:cNvSpPr/>
            <p:nvPr/>
          </p:nvSpPr>
          <p:spPr>
            <a:xfrm>
              <a:off x="7832437" y="2681580"/>
              <a:ext cx="1936428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778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BF274A8-99C3-C890-85E6-FEBCBED2900F}"/>
              </a:ext>
            </a:extLst>
          </p:cNvPr>
          <p:cNvGrpSpPr/>
          <p:nvPr/>
        </p:nvGrpSpPr>
        <p:grpSpPr>
          <a:xfrm>
            <a:off x="1584468" y="3083216"/>
            <a:ext cx="3084945" cy="417267"/>
            <a:chOff x="7832437" y="2681580"/>
            <a:chExt cx="3660696" cy="417267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E3B6E62-B5E5-AF92-E7E0-DB575BA9D968}"/>
                </a:ext>
              </a:extLst>
            </p:cNvPr>
            <p:cNvSpPr/>
            <p:nvPr/>
          </p:nvSpPr>
          <p:spPr>
            <a:xfrm>
              <a:off x="9525268" y="2681580"/>
              <a:ext cx="196786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طرحی و ضریب کا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176A3DC-0579-2E73-02EA-DE71EABF69AA}"/>
                </a:ext>
              </a:extLst>
            </p:cNvPr>
            <p:cNvSpPr/>
            <p:nvPr/>
          </p:nvSpPr>
          <p:spPr>
            <a:xfrm>
              <a:off x="7832437" y="2681580"/>
              <a:ext cx="1692831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698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A298F93-DEC2-EF68-348B-2804AE0CEF26}"/>
              </a:ext>
            </a:extLst>
          </p:cNvPr>
          <p:cNvGrpSpPr/>
          <p:nvPr/>
        </p:nvGrpSpPr>
        <p:grpSpPr>
          <a:xfrm>
            <a:off x="5217324" y="3638242"/>
            <a:ext cx="3084945" cy="417268"/>
            <a:chOff x="7832437" y="2681580"/>
            <a:chExt cx="3643743" cy="417268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3372F30-A3DE-1E74-A0B1-EE4C583B99A7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خانه بهداشت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707FD8E-20D7-FC6D-6A11-AEA11A89C0B0}"/>
                </a:ext>
              </a:extLst>
            </p:cNvPr>
            <p:cNvSpPr/>
            <p:nvPr/>
          </p:nvSpPr>
          <p:spPr>
            <a:xfrm>
              <a:off x="7832437" y="2681580"/>
              <a:ext cx="1936428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195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CFF0BB1-57C6-5F5E-64DC-AAECA1972EED}"/>
              </a:ext>
            </a:extLst>
          </p:cNvPr>
          <p:cNvGrpSpPr/>
          <p:nvPr/>
        </p:nvGrpSpPr>
        <p:grpSpPr>
          <a:xfrm>
            <a:off x="1584467" y="3638241"/>
            <a:ext cx="3084945" cy="417268"/>
            <a:chOff x="7832437" y="2681580"/>
            <a:chExt cx="3643743" cy="41726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9EA3D84-6BAC-5354-B36D-2AFDBF7AA5CE}"/>
                </a:ext>
              </a:extLst>
            </p:cNvPr>
            <p:cNvSpPr/>
            <p:nvPr/>
          </p:nvSpPr>
          <p:spPr>
            <a:xfrm>
              <a:off x="9517429" y="2681581"/>
              <a:ext cx="1958751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مراکز جامع سلامت شهری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A100A4D-066D-0A8D-4A1A-EBF583252AAF}"/>
                </a:ext>
              </a:extLst>
            </p:cNvPr>
            <p:cNvSpPr/>
            <p:nvPr/>
          </p:nvSpPr>
          <p:spPr>
            <a:xfrm>
              <a:off x="7832437" y="2681580"/>
              <a:ext cx="1684992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7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03DED3B-6E1A-A15A-F2C0-74E49E5A5999}"/>
              </a:ext>
            </a:extLst>
          </p:cNvPr>
          <p:cNvGrpSpPr/>
          <p:nvPr/>
        </p:nvGrpSpPr>
        <p:grpSpPr>
          <a:xfrm>
            <a:off x="5213924" y="4082247"/>
            <a:ext cx="3088346" cy="417268"/>
            <a:chOff x="7832437" y="2681580"/>
            <a:chExt cx="3643743" cy="417268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7CD68F5-442D-C04F-AE48-DC8BC24002FA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بیمارستان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2B14C50-65F3-229F-8235-41BBCCDD5117}"/>
                </a:ext>
              </a:extLst>
            </p:cNvPr>
            <p:cNvSpPr/>
            <p:nvPr/>
          </p:nvSpPr>
          <p:spPr>
            <a:xfrm>
              <a:off x="7832437" y="2681580"/>
              <a:ext cx="1936428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6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9AC6B2A-5CC7-551D-47FB-2CC5A7D4437E}"/>
              </a:ext>
            </a:extLst>
          </p:cNvPr>
          <p:cNvGrpSpPr/>
          <p:nvPr/>
        </p:nvGrpSpPr>
        <p:grpSpPr>
          <a:xfrm>
            <a:off x="1584467" y="4082246"/>
            <a:ext cx="3084945" cy="417268"/>
            <a:chOff x="7832437" y="2681580"/>
            <a:chExt cx="3643743" cy="417268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CBAA472-5F23-F723-5848-E1883A3D1FBD}"/>
                </a:ext>
              </a:extLst>
            </p:cNvPr>
            <p:cNvSpPr/>
            <p:nvPr/>
          </p:nvSpPr>
          <p:spPr>
            <a:xfrm>
              <a:off x="9331184" y="2681581"/>
              <a:ext cx="2144996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مراکز جامع سلامت</a:t>
              </a:r>
              <a:r>
                <a:rPr lang="en-US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روستایی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680F84D-E507-677B-4C4D-3A5C042CD444}"/>
                </a:ext>
              </a:extLst>
            </p:cNvPr>
            <p:cNvSpPr/>
            <p:nvPr/>
          </p:nvSpPr>
          <p:spPr>
            <a:xfrm>
              <a:off x="7832437" y="2681580"/>
              <a:ext cx="1684992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29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65" name="Arrow: Pentagon 64">
            <a:extLst>
              <a:ext uri="{FF2B5EF4-FFF2-40B4-BE49-F238E27FC236}">
                <a16:creationId xmlns:a16="http://schemas.microsoft.com/office/drawing/2014/main" id="{D2C22474-8610-FCC6-0BD6-BC327461FA76}"/>
              </a:ext>
            </a:extLst>
          </p:cNvPr>
          <p:cNvSpPr/>
          <p:nvPr/>
        </p:nvSpPr>
        <p:spPr>
          <a:xfrm flipH="1">
            <a:off x="8492845" y="2962384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کل منابع انسانی: ( جمع ) :   4832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6" name="Arrow: Pentagon 65">
            <a:extLst>
              <a:ext uri="{FF2B5EF4-FFF2-40B4-BE49-F238E27FC236}">
                <a16:creationId xmlns:a16="http://schemas.microsoft.com/office/drawing/2014/main" id="{F8AF6C1B-C429-3BB2-28AD-420B8FEAE1AE}"/>
              </a:ext>
            </a:extLst>
          </p:cNvPr>
          <p:cNvSpPr/>
          <p:nvPr/>
        </p:nvSpPr>
        <p:spPr>
          <a:xfrm flipH="1">
            <a:off x="8492845" y="3840185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مراکز ارائه دهنده خدمات دانشگاه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7" name="Arrow: Pentagon 66">
            <a:extLst>
              <a:ext uri="{FF2B5EF4-FFF2-40B4-BE49-F238E27FC236}">
                <a16:creationId xmlns:a16="http://schemas.microsoft.com/office/drawing/2014/main" id="{5A01443C-6099-C2FD-B24F-F83768A3A8B0}"/>
              </a:ext>
            </a:extLst>
          </p:cNvPr>
          <p:cNvSpPr/>
          <p:nvPr/>
        </p:nvSpPr>
        <p:spPr>
          <a:xfrm flipH="1">
            <a:off x="8503733" y="4748224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کل دانشجویان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8" name="Arrow: Pentagon 67">
            <a:extLst>
              <a:ext uri="{FF2B5EF4-FFF2-40B4-BE49-F238E27FC236}">
                <a16:creationId xmlns:a16="http://schemas.microsoft.com/office/drawing/2014/main" id="{0BEE1018-7209-88ED-1BFC-55C79DA55EA4}"/>
              </a:ext>
            </a:extLst>
          </p:cNvPr>
          <p:cNvSpPr/>
          <p:nvPr/>
        </p:nvSpPr>
        <p:spPr>
          <a:xfrm flipH="1">
            <a:off x="8503733" y="5238996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مراکز خصوصی (دی کلینیک و بیمارستان)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9" name="Arrow: Pentagon 68">
            <a:extLst>
              <a:ext uri="{FF2B5EF4-FFF2-40B4-BE49-F238E27FC236}">
                <a16:creationId xmlns:a16="http://schemas.microsoft.com/office/drawing/2014/main" id="{4607962C-11E7-6D90-201A-94798F7443D3}"/>
              </a:ext>
            </a:extLst>
          </p:cNvPr>
          <p:cNvSpPr/>
          <p:nvPr/>
        </p:nvSpPr>
        <p:spPr>
          <a:xfrm flipH="1">
            <a:off x="8508580" y="5729769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مراکز بیمارستانی خیریه و سایر سازمانها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32A051C-B24D-CE9E-95EE-606001FD21C0}"/>
              </a:ext>
            </a:extLst>
          </p:cNvPr>
          <p:cNvSpPr/>
          <p:nvPr/>
        </p:nvSpPr>
        <p:spPr>
          <a:xfrm>
            <a:off x="5213923" y="4774634"/>
            <a:ext cx="3084945" cy="4172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2331</a:t>
            </a:r>
            <a:endParaRPr lang="en-US" sz="14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2A84094-7350-3181-DB93-DF922737AC5F}"/>
              </a:ext>
            </a:extLst>
          </p:cNvPr>
          <p:cNvSpPr/>
          <p:nvPr/>
        </p:nvSpPr>
        <p:spPr>
          <a:xfrm>
            <a:off x="5213921" y="5274149"/>
            <a:ext cx="3084945" cy="4172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1</a:t>
            </a:r>
            <a:endParaRPr lang="en-US" sz="14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C2FF96B-8A99-673A-CD8C-780DB5389772}"/>
              </a:ext>
            </a:extLst>
          </p:cNvPr>
          <p:cNvSpPr/>
          <p:nvPr/>
        </p:nvSpPr>
        <p:spPr>
          <a:xfrm>
            <a:off x="5213921" y="5773664"/>
            <a:ext cx="3084945" cy="4172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0</a:t>
            </a:r>
            <a:endParaRPr lang="en-US" sz="14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007329-0BFA-0281-40FE-800F7DD90241}"/>
              </a:ext>
            </a:extLst>
          </p:cNvPr>
          <p:cNvSpPr txBox="1"/>
          <p:nvPr/>
        </p:nvSpPr>
        <p:spPr>
          <a:xfrm>
            <a:off x="1864311" y="2123741"/>
            <a:ext cx="12550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0" u="none" strike="noStrike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8,024,930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 </a:t>
            </a:r>
            <a:r>
              <a:rPr lang="en-US" sz="1800" i="0" u="none" strike="noStrike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5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54285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sz="1000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بودجه دانشگاه</a:t>
            </a:r>
            <a:r>
              <a:rPr lang="en-US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 </a:t>
            </a:r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cs typeface="B Titr" panose="00000700000000000000" pitchFamily="2" charset="-78"/>
              </a:rPr>
              <a:t>به تفکیک حوزه های بهداشت ، درمان ، آموزش و تحقیقات</a:t>
            </a:r>
            <a:endParaRPr lang="en-US" sz="2000" dirty="0">
              <a:ln w="3175" cmpd="sng">
                <a:noFill/>
              </a:ln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AF59D0A-1869-7164-5289-460B0A501775}"/>
              </a:ext>
            </a:extLst>
          </p:cNvPr>
          <p:cNvGraphicFramePr/>
          <p:nvPr/>
        </p:nvGraphicFramePr>
        <p:xfrm>
          <a:off x="683173" y="1413161"/>
          <a:ext cx="11417618" cy="5036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C6BCF45-96DB-7084-D599-36F5A7FF3D81}"/>
              </a:ext>
            </a:extLst>
          </p:cNvPr>
          <p:cNvGraphicFramePr>
            <a:graphicFrameLocks noGrp="1"/>
          </p:cNvGraphicFramePr>
          <p:nvPr/>
        </p:nvGraphicFramePr>
        <p:xfrm>
          <a:off x="5812220" y="2585544"/>
          <a:ext cx="5968448" cy="2427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5741">
                  <a:extLst>
                    <a:ext uri="{9D8B030D-6E8A-4147-A177-3AD203B41FA5}">
                      <a16:colId xmlns:a16="http://schemas.microsoft.com/office/drawing/2014/main" val="1478590993"/>
                    </a:ext>
                  </a:extLst>
                </a:gridCol>
                <a:gridCol w="4012707">
                  <a:extLst>
                    <a:ext uri="{9D8B030D-6E8A-4147-A177-3AD203B41FA5}">
                      <a16:colId xmlns:a16="http://schemas.microsoft.com/office/drawing/2014/main" val="1368880417"/>
                    </a:ext>
                  </a:extLst>
                </a:gridCol>
              </a:tblGrid>
              <a:tr h="31531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ارقام به میلیون ریال است 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345141"/>
                  </a:ext>
                </a:extLst>
              </a:tr>
              <a:tr h="5570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11,709,084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cs typeface="B Zar" panose="00000400000000000000" pitchFamily="2" charset="-78"/>
                        </a:rPr>
                        <a:t>کل</a:t>
                      </a:r>
                      <a:r>
                        <a:rPr lang="fa-IR" sz="1600" baseline="0" dirty="0">
                          <a:cs typeface="B Zar" panose="00000400000000000000" pitchFamily="2" charset="-78"/>
                        </a:rPr>
                        <a:t> عملکرد</a:t>
                      </a:r>
                      <a:r>
                        <a:rPr lang="fa-IR" sz="1600" dirty="0">
                          <a:cs typeface="B Zar" panose="00000400000000000000" pitchFamily="2" charset="-78"/>
                        </a:rPr>
                        <a:t> بودجه موسسه</a:t>
                      </a:r>
                      <a:r>
                        <a:rPr lang="fa-IR" sz="1600" baseline="0" dirty="0">
                          <a:cs typeface="B Zar" panose="00000400000000000000" pitchFamily="2" charset="-78"/>
                        </a:rPr>
                        <a:t> در سال1401 ( عمرانی و جاری )</a:t>
                      </a:r>
                      <a:r>
                        <a:rPr lang="fa-IR" sz="2000" baseline="0" dirty="0">
                          <a:cs typeface="B Zar" panose="00000400000000000000" pitchFamily="2" charset="-78"/>
                        </a:rPr>
                        <a:t>*</a:t>
                      </a:r>
                      <a:endParaRPr lang="en-US" sz="20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198605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23%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cs typeface="B Zar" panose="00000400000000000000" pitchFamily="2" charset="-78"/>
                        </a:rPr>
                        <a:t>رشد </a:t>
                      </a:r>
                      <a:r>
                        <a:rPr kumimoji="0" lang="fa-I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عملکرد</a:t>
                      </a:r>
                      <a:r>
                        <a:rPr lang="fa-IR" sz="1600" dirty="0">
                          <a:cs typeface="B Zar" panose="00000400000000000000" pitchFamily="2" charset="-78"/>
                        </a:rPr>
                        <a:t> بودجه جاری نسبت به سال</a:t>
                      </a:r>
                      <a:r>
                        <a:rPr lang="fa-IR" sz="1600" baseline="0" dirty="0">
                          <a:cs typeface="B Zar" panose="00000400000000000000" pitchFamily="2" charset="-78"/>
                        </a:rPr>
                        <a:t> 1400( درصد )</a:t>
                      </a:r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71759"/>
                  </a:ext>
                </a:extLst>
              </a:tr>
              <a:tr h="528871"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63/2%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>
                          <a:cs typeface="B Zar" panose="00000400000000000000" pitchFamily="2" charset="-78"/>
                        </a:rPr>
                        <a:t>بودجه عمومی (در صد از کل)</a:t>
                      </a:r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141773"/>
                  </a:ext>
                </a:extLst>
              </a:tr>
              <a:tr h="490335"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31/13%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>
                          <a:cs typeface="B Zar" panose="00000400000000000000" pitchFamily="2" charset="-78"/>
                        </a:rPr>
                        <a:t>بودجه اختصاصی (درصد از کل)</a:t>
                      </a:r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934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129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prstClr val="white"/>
                </a:solidFill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prstClr val="white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cs typeface="B Titr" panose="00000700000000000000" pitchFamily="2" charset="-78"/>
              </a:rPr>
              <a:t> اعتبارات و بودجه دانشگاه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757526"/>
              </p:ext>
            </p:extLst>
          </p:nvPr>
        </p:nvGraphicFramePr>
        <p:xfrm>
          <a:off x="634998" y="1828800"/>
          <a:ext cx="10762675" cy="4643647"/>
        </p:xfrm>
        <a:graphic>
          <a:graphicData uri="http://schemas.openxmlformats.org/drawingml/2006/table">
            <a:tbl>
              <a:tblPr rtl="1"/>
              <a:tblGrid>
                <a:gridCol w="526473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3178629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156599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773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476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794149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773393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2035631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69368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1397</a:t>
                      </a:r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1398</a:t>
                      </a:r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1399</a:t>
                      </a:r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1400</a:t>
                      </a:r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1401</a:t>
                      </a:r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استاندارد/میانگین کشوری /انتظار معاونت </a:t>
                      </a: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1400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4350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مازاد یا کسری (سود یا زیان)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</a:t>
                      </a: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2.333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-11.82%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-4.25%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-5.15%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-3.25%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%-7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349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خوداتکایی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70.32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48.329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33.295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28.677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32.84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%34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357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جاری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</a:t>
                      </a:r>
                    </a:p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1.099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1.033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1.2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82645"/>
                  </a:ext>
                </a:extLst>
              </a:tr>
              <a:tr h="381662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درآمد اختصاصی هر تخت بیمارستانی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1,280</a:t>
                      </a:r>
                      <a:endParaRPr lang="en-US" sz="1200" b="0" i="0" u="none" strike="noStrike" dirty="0"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2,004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2,707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3540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69889"/>
                  </a:ext>
                </a:extLst>
              </a:tr>
              <a:tr h="339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اعتبارات سلامت به جمعیت تحت پوشش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17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29248"/>
                  </a:ext>
                </a:extLst>
              </a:tr>
              <a:tr h="288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سهم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کارانه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از درآمدهای اختصاصی درمانی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%32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19532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درآمد اختصاصی به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ازای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هر نیروی انسانی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307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823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 اعتبارات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تملک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دارایی‌های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سرمایه‌ای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به کل منابع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3.758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5.87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4.91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6.70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10.18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%6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نرخ انباشت سرمایه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%12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میانگین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کارانه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پزشکان متخصص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1,388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2,988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2,145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مشارکت‌های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خیرین</a:t>
                      </a:r>
                      <a:endParaRPr lang="fa-IR" sz="105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101,828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243,708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225,179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324,584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142,903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629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465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53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آموزشی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80850"/>
              </p:ext>
            </p:extLst>
          </p:nvPr>
        </p:nvGraphicFramePr>
        <p:xfrm>
          <a:off x="1355834" y="2018296"/>
          <a:ext cx="9184783" cy="2400205"/>
        </p:xfrm>
        <a:graphic>
          <a:graphicData uri="http://schemas.openxmlformats.org/drawingml/2006/table">
            <a:tbl>
              <a:tblPr rtl="1"/>
              <a:tblGrid>
                <a:gridCol w="641460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059331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212601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1151335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1114097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1124607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1881352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73502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استاندارد/میانگین کشوری /انتظار معاونت 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602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ea typeface="+mn-ea"/>
                          <a:cs typeface="B Zar" panose="00000400000000000000" pitchFamily="2" charset="-78"/>
                        </a:rPr>
                        <a:t>نسبت دانشجويان خارجي به كل دانشجويان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0.79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0.74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/             4%        /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ea typeface="+mn-ea"/>
                          <a:cs typeface="B Zar" panose="00000400000000000000" pitchFamily="2" charset="-78"/>
                        </a:rPr>
                        <a:t>تعداد دانشجویان به عضو هیات علمی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نفر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9.3 / 10/ 9.3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498763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فضای آموزشی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متر مربع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9.37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9.28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9.22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17.3 /12 /--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6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913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273811" y="338338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تحقیقات و فن آوری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001710"/>
              </p:ext>
            </p:extLst>
          </p:nvPr>
        </p:nvGraphicFramePr>
        <p:xfrm>
          <a:off x="987974" y="2049826"/>
          <a:ext cx="9872879" cy="2400205"/>
        </p:xfrm>
        <a:graphic>
          <a:graphicData uri="http://schemas.openxmlformats.org/drawingml/2006/table">
            <a:tbl>
              <a:tblPr rtl="1"/>
              <a:tblGrid>
                <a:gridCol w="509032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3210171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740850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977462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1051035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1082565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2301764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73502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/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کشوری / انتظار معاونت 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602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محصولات شرکتهاي دانش بنيان تحت پوشش دانشگاه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0.75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مقالات ايندكس شده در مجلات داخلي و خارجی معتبر به كل تعداد اعضای هیات </a:t>
                      </a: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علمی در پایگاه </a:t>
                      </a:r>
                      <a:r>
                        <a:rPr kumimoji="0"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SCOPUS</a:t>
                      </a:r>
                      <a:endParaRPr lang="fa-IR" sz="105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1.7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1.7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1.7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1.72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1.495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498763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موارد ثبت اختراع و پتنت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</a:t>
                      </a:r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1.64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6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4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دانشجویی و فرهنگی 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723507"/>
              </p:ext>
            </p:extLst>
          </p:nvPr>
        </p:nvGraphicFramePr>
        <p:xfrm>
          <a:off x="1807779" y="2136537"/>
          <a:ext cx="9669556" cy="2525241"/>
        </p:xfrm>
        <a:graphic>
          <a:graphicData uri="http://schemas.openxmlformats.org/drawingml/2006/table">
            <a:tbl>
              <a:tblPr rtl="1"/>
              <a:tblGrid>
                <a:gridCol w="665066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857174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186649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990794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1013836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979273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1976764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73502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 / میانگین کشوری / انتظار معاونت 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602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فضاي خوابگاه دانشجويي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متر مربع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8.6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8.6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 </a:t>
                      </a:r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5/</a:t>
                      </a:r>
                      <a:r>
                        <a:rPr lang="fa-IR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        3             /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فضاي اماكن ورزشي دانشجويان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متر مربع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2.5/       0.96              /1.5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498763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 صد پوشش مشاوره اي و سلامت روان دانشجويان به كل دانشجويان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57.34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59.83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20/             8          /20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6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348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3703</TotalTime>
  <Words>1396</Words>
  <Application>Microsoft Office PowerPoint</Application>
  <PresentationFormat>Widescreen</PresentationFormat>
  <Paragraphs>573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1998A</vt:lpstr>
      <vt:lpstr>B Nazanin</vt:lpstr>
      <vt:lpstr>B Titr</vt:lpstr>
      <vt:lpstr>B Zar</vt:lpstr>
      <vt:lpstr>Calibri</vt:lpstr>
      <vt:lpstr>Calibri Light</vt:lpstr>
      <vt:lpstr>Comix</vt:lpstr>
      <vt:lpstr>Franklin Gothic Book</vt:lpstr>
      <vt:lpstr>Perpetua</vt:lpstr>
      <vt:lpstr>Times New Roman</vt:lpstr>
      <vt:lpstr>Wingdings 2</vt:lpstr>
      <vt:lpstr>Equity</vt:lpstr>
      <vt:lpstr>بسم الله الرحمن الرحیم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با تشکر و سپاس </vt:lpstr>
    </vt:vector>
  </TitlesOfParts>
  <Company>health.gov.ir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گزارش عملکرد سال 1401 دانشگاه ...</dc:title>
  <dc:creator>توتونچیان خانم پریدخت</dc:creator>
  <cp:lastModifiedBy>ایزی مریم</cp:lastModifiedBy>
  <cp:revision>243</cp:revision>
  <cp:lastPrinted>2023-08-05T08:22:38Z</cp:lastPrinted>
  <dcterms:created xsi:type="dcterms:W3CDTF">2023-03-11T04:52:33Z</dcterms:created>
  <dcterms:modified xsi:type="dcterms:W3CDTF">2023-11-05T06:23:32Z</dcterms:modified>
</cp:coreProperties>
</file>