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43" r:id="rId1"/>
  </p:sldMasterIdLst>
  <p:notesMasterIdLst>
    <p:notesMasterId r:id="rId13"/>
  </p:notesMasterIdLst>
  <p:handoutMasterIdLst>
    <p:handoutMasterId r:id="rId14"/>
  </p:handoutMasterIdLst>
  <p:sldIdLst>
    <p:sldId id="434" r:id="rId2"/>
    <p:sldId id="258" r:id="rId3"/>
    <p:sldId id="428" r:id="rId4"/>
    <p:sldId id="429" r:id="rId5"/>
    <p:sldId id="301" r:id="rId6"/>
    <p:sldId id="394" r:id="rId7"/>
    <p:sldId id="425" r:id="rId8"/>
    <p:sldId id="399" r:id="rId9"/>
    <p:sldId id="408" r:id="rId10"/>
    <p:sldId id="412" r:id="rId11"/>
    <p:sldId id="422" r:id="rId12"/>
  </p:sldIdLst>
  <p:sldSz cx="12192000" cy="6858000"/>
  <p:notesSz cx="4870450" cy="7104063"/>
  <p:embeddedFontLst>
    <p:embeddedFont>
      <p:font typeface="B Nazanin" panose="00000400000000000000" pitchFamily="2" charset="-78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IranNastaliq" panose="02020505000000020003" pitchFamily="18" charset="0"/>
      <p:regular r:id="rId23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labadi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56" autoAdjust="0"/>
    <p:restoredTop sz="92818" autoAdjust="0"/>
  </p:normalViewPr>
  <p:slideViewPr>
    <p:cSldViewPr snapToGrid="0">
      <p:cViewPr varScale="1">
        <p:scale>
          <a:sx n="120" d="100"/>
          <a:sy n="120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59926" y="6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51" y="6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/>
          <a:lstStyle>
            <a:lvl1pPr algn="l">
              <a:defRPr sz="800"/>
            </a:lvl1pPr>
          </a:lstStyle>
          <a:p>
            <a:fld id="{C33BB0F0-41EA-4763-A665-D3240F8ADE50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759926" y="6747223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 anchor="b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51" y="6747223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 anchor="b"/>
          <a:lstStyle>
            <a:lvl1pPr algn="l">
              <a:defRPr sz="800"/>
            </a:lvl1pPr>
          </a:lstStyle>
          <a:p>
            <a:fld id="{1EB3A58E-FECF-41E6-82EC-85739E3CA7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4903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59926" y="6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1" y="6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/>
          <a:lstStyle>
            <a:lvl1pPr algn="l">
              <a:defRPr sz="800"/>
            </a:lvl1pPr>
          </a:lstStyle>
          <a:p>
            <a:fld id="{A31F8C6E-612C-476A-A7AC-F59AF6FAAB3F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6346" tIns="33172" rIns="66346" bIns="33172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7046" y="3418841"/>
            <a:ext cx="3896360" cy="2797223"/>
          </a:xfrm>
          <a:prstGeom prst="rect">
            <a:avLst/>
          </a:prstGeom>
        </p:spPr>
        <p:txBody>
          <a:bodyPr vert="horz" lIns="66346" tIns="33172" rIns="66346" bIns="33172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759926" y="6747223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 anchor="b"/>
          <a:lstStyle>
            <a:lvl1pPr algn="r">
              <a:defRPr sz="8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1" y="6747223"/>
            <a:ext cx="2110529" cy="356849"/>
          </a:xfrm>
          <a:prstGeom prst="rect">
            <a:avLst/>
          </a:prstGeom>
        </p:spPr>
        <p:txBody>
          <a:bodyPr vert="horz" lIns="66346" tIns="33172" rIns="66346" bIns="33172" rtlCol="1" anchor="b"/>
          <a:lstStyle>
            <a:lvl1pPr algn="l">
              <a:defRPr sz="800"/>
            </a:lvl1pPr>
          </a:lstStyle>
          <a:p>
            <a:fld id="{BCBBFD3E-65A6-4230-850F-88280B05C7D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764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FD3E-65A6-4230-850F-88280B05C7D8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334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9913" indent="-206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30186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2261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94334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732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63129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97525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31923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8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5592" indent="-2050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23544" indent="-1647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52964" indent="-1647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82381" indent="-1647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14102" indent="-16470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45824" indent="-16470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77546" indent="-16470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09267" indent="-16470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9913" indent="-206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30186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2261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94334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732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63129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97525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31923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3403" indent="-20418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20180" indent="-1640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8253" indent="-1640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6324" indent="-1640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06690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37059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67423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97789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7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9913" indent="-206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30186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2261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94334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732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63129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97525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31923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9913" indent="-206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30186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2261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94334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732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63129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97525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31923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9913" indent="-206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30186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2261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94334" indent="-166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732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63129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97525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831923" indent="-166036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3403" indent="-20418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20180" indent="-1640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8253" indent="-1640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6324" indent="-1640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06690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37059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467423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97789" indent="-164037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F8A3FB-DA59-46FF-A6B0-9F6E9F6126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09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178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427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473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444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620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682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07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932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543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65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619D-DF8C-4F53-A8DC-458DEAE6CC72}" type="datetimeFigureOut">
              <a:rPr lang="fa-IR" smtClean="0"/>
              <a:pPr/>
              <a:t>16/02/1444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861A-3FE5-43F8-B2FC-0AF30C554F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65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53BCF-097C-4035-9ED4-50F1F967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270" y="1245706"/>
            <a:ext cx="7752522" cy="49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95437" y="369139"/>
            <a:ext cx="9013825" cy="812800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غذا و دارو</a:t>
            </a:r>
            <a:endParaRPr lang="en-US" sz="3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4761" y="684224"/>
            <a:ext cx="11735175" cy="5440130"/>
          </a:xfrm>
        </p:spPr>
        <p:txBody>
          <a:bodyPr rtlCol="0">
            <a:noAutofit/>
          </a:bodyPr>
          <a:lstStyle/>
          <a:p>
            <a:pPr marL="0" indent="0" algn="r" rtl="1" eaLnBrk="1" fontAlgn="auto" hangingPunct="1">
              <a:lnSpc>
                <a:spcPct val="30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داروخانه ها:				</a:t>
            </a:r>
            <a:r>
              <a:rPr lang="fa-IR" b="1" dirty="0">
                <a:cs typeface="B Titr" panose="00000700000000000000" pitchFamily="2" charset="-78"/>
              </a:rPr>
              <a:t>66</a:t>
            </a:r>
          </a:p>
          <a:p>
            <a:pPr marL="0" indent="0" algn="r" rtl="1" eaLnBrk="1" fontAlgn="auto" hangingPunct="1">
              <a:lnSpc>
                <a:spcPct val="30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داروسازان: 	   </a:t>
            </a:r>
            <a:r>
              <a:rPr lang="fa-IR" sz="2400" b="1" dirty="0">
                <a:cs typeface="B Titr" panose="00000700000000000000" pitchFamily="2" charset="-78"/>
              </a:rPr>
              <a:t>			84 نفر	    ***     </a:t>
            </a:r>
            <a:r>
              <a:rPr lang="fa-IR" sz="2400" b="1" dirty="0">
                <a:solidFill>
                  <a:srgbClr val="00B050"/>
                </a:solidFill>
                <a:cs typeface="B Titr" panose="00000700000000000000" pitchFamily="2" charset="-78"/>
              </a:rPr>
              <a:t>هر 5841   نفر یک داروساز</a:t>
            </a:r>
          </a:p>
          <a:p>
            <a:pPr marL="0" indent="0" algn="r" rtl="1" eaLnBrk="1" fontAlgn="auto" hangingPunct="1">
              <a:lnSpc>
                <a:spcPct val="30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آزمایشگاه غذا و دارو :  		 	</a:t>
            </a:r>
            <a:r>
              <a:rPr lang="fa-IR" sz="2400" b="1" dirty="0">
                <a:cs typeface="B Titr" panose="00000700000000000000" pitchFamily="2" charset="-78"/>
              </a:rPr>
              <a:t>1 تحت </a:t>
            </a:r>
            <a:r>
              <a:rPr lang="fa-IR" sz="2400" b="1">
                <a:cs typeface="B Titr" panose="00000700000000000000" pitchFamily="2" charset="-78"/>
              </a:rPr>
              <a:t>پوشش دانشگاه و2 بخش خصوصی</a:t>
            </a:r>
            <a:endParaRPr lang="fa-IR" sz="2400" b="1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DBA6D5-97D4-47F7-8AE2-A6483893C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66772"/>
              </p:ext>
            </p:extLst>
          </p:nvPr>
        </p:nvGraphicFramePr>
        <p:xfrm>
          <a:off x="795907" y="4818411"/>
          <a:ext cx="10772317" cy="1305943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517523">
                  <a:extLst>
                    <a:ext uri="{9D8B030D-6E8A-4147-A177-3AD203B41FA5}">
                      <a16:colId xmlns:a16="http://schemas.microsoft.com/office/drawing/2014/main" val="1454820682"/>
                    </a:ext>
                  </a:extLst>
                </a:gridCol>
                <a:gridCol w="5254794">
                  <a:extLst>
                    <a:ext uri="{9D8B030D-6E8A-4147-A177-3AD203B41FA5}">
                      <a16:colId xmlns:a16="http://schemas.microsoft.com/office/drawing/2014/main" val="2197954942"/>
                    </a:ext>
                  </a:extLst>
                </a:gridCol>
              </a:tblGrid>
              <a:tr h="62279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b="1" dirty="0">
                          <a:cs typeface="B Nazanin" panose="00000400000000000000" pitchFamily="2" charset="-78"/>
                        </a:rPr>
                        <a:t>میانگین اقلام دارویی در نسخ    2/81</a:t>
                      </a:r>
                      <a:endParaRPr lang="fa-IR" sz="2000" b="1" dirty="0">
                        <a:solidFill>
                          <a:srgbClr val="00B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b="1" dirty="0">
                          <a:cs typeface="B Nazanin" panose="00000400000000000000" pitchFamily="2" charset="-78"/>
                        </a:rPr>
                        <a:t>درصد نسخ حاوی د اروهای آنتی میکروبیال         33%</a:t>
                      </a:r>
                      <a:endParaRPr lang="fa-IR" sz="2000" b="1" dirty="0">
                        <a:solidFill>
                          <a:srgbClr val="00B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548711"/>
                  </a:ext>
                </a:extLst>
              </a:tr>
              <a:tr h="683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b="1" dirty="0">
                          <a:cs typeface="B Nazanin" panose="00000400000000000000" pitchFamily="2" charset="-78"/>
                        </a:rPr>
                        <a:t>درصد نسخ سرپایی حاوی داروهای</a:t>
                      </a:r>
                      <a:r>
                        <a:rPr lang="fa-IR" sz="2000" b="1" baseline="0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dirty="0">
                          <a:cs typeface="B Nazanin" panose="00000400000000000000" pitchFamily="2" charset="-78"/>
                        </a:rPr>
                        <a:t>تزریقی 20%</a:t>
                      </a:r>
                      <a:endParaRPr lang="fa-IR" sz="2000" b="1" dirty="0">
                        <a:solidFill>
                          <a:srgbClr val="00B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b="1" dirty="0">
                          <a:cs typeface="B Nazanin" panose="00000400000000000000" pitchFamily="2" charset="-78"/>
                        </a:rPr>
                        <a:t>درصد نسخ حاوی د اروهای کورتیکراستروئید      16/99%</a:t>
                      </a:r>
                      <a:endParaRPr lang="fa-IR" sz="2000" b="1" dirty="0">
                        <a:solidFill>
                          <a:srgbClr val="00B05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08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0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43822" y="67189"/>
            <a:ext cx="9013825" cy="812800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توسعه مدیریت و منابع</a:t>
            </a:r>
            <a:endParaRPr lang="en-US" sz="3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403499"/>
            <a:ext cx="11835685" cy="5600654"/>
          </a:xfrm>
        </p:spPr>
        <p:txBody>
          <a:bodyPr rtlCol="0">
            <a:noAutofit/>
          </a:bodyPr>
          <a:lstStyle/>
          <a:p>
            <a:pPr marL="0" indent="0" algn="r" rtl="1" eaLnBrk="1" fontAlgn="auto" hangingPunct="1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sz="2000" b="1" dirty="0">
                <a:cs typeface="B Nazanin" pitchFamily="2" charset="-78"/>
              </a:rPr>
              <a:t>تعداد پرسنل:  </a:t>
            </a:r>
            <a:r>
              <a:rPr lang="fa-IR" sz="2000" b="1" dirty="0">
                <a:cs typeface="B Titr" panose="00000700000000000000" pitchFamily="2" charset="-78"/>
              </a:rPr>
              <a:t>4669</a:t>
            </a:r>
          </a:p>
          <a:p>
            <a:pPr marL="0" indent="0" algn="r" rtl="1" eaLnBrk="1" fontAlgn="auto" hangingPunct="1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a-IR" sz="900" b="1" dirty="0">
              <a:cs typeface="B Nazanin" pitchFamily="2" charset="-78"/>
            </a:endParaRPr>
          </a:p>
          <a:p>
            <a:pPr marL="0" indent="0" algn="r" rtl="1" eaLnBrk="1" fontAlgn="auto" hangingPunct="1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کل فضای احداثی از سال 92 تا 1400  : 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حدود  58.000 متر مربع               </a:t>
            </a:r>
          </a:p>
          <a:p>
            <a:pPr marL="0" indent="0" algn="r" rtl="1" eaLnBrk="1" fontAlgn="auto" hangingPunct="1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کل فضای بهسازی شده از 92 تا 1400 :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حدود 40.000 متر مربع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202079" y="1650637"/>
            <a:ext cx="209583" cy="1426233"/>
          </a:xfrm>
          <a:prstGeom prst="rightBrace">
            <a:avLst>
              <a:gd name="adj1" fmla="val 46780"/>
              <a:gd name="adj2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0" y="1059609"/>
            <a:ext cx="9069572" cy="208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رسمی و پیمانی        2752  </a:t>
            </a:r>
            <a:r>
              <a:rPr lang="fa-IR" sz="2800" b="1" dirty="0">
                <a:cs typeface="B Nazanin" panose="00000400000000000000" pitchFamily="2" charset="-78"/>
              </a:rPr>
              <a:t>( 59% )</a:t>
            </a:r>
            <a:endParaRPr lang="fa-IR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سایر:         </a:t>
            </a:r>
            <a:r>
              <a:rPr lang="fa-IR" sz="2800" b="1" dirty="0">
                <a:cs typeface="B Nazanin" panose="00000400000000000000" pitchFamily="2" charset="-78"/>
              </a:rPr>
              <a:t>	 1917    ( 41% )   </a:t>
            </a:r>
            <a:endParaRPr lang="fa-IR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53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9560" y="685800"/>
            <a:ext cx="10469217" cy="5486400"/>
          </a:xfrm>
          <a:prstGeom prst="rect">
            <a:avLst/>
          </a:prstGeom>
        </p:spPr>
        <p:txBody>
          <a:bodyPr lIns="0" anchor="ctr"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50000"/>
              </a:lnSpc>
            </a:pPr>
            <a:r>
              <a:rPr lang="fa-IR" alt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2  Titr" panose="00000700000000000000" pitchFamily="2" charset="-78"/>
              </a:rPr>
              <a:t>گزارش عملکرد دانشگاه علوم پزشکی سبزوار</a:t>
            </a:r>
          </a:p>
          <a:p>
            <a:pPr algn="ctr">
              <a:lnSpc>
                <a:spcPct val="250000"/>
              </a:lnSpc>
            </a:pPr>
            <a:r>
              <a:rPr lang="fa-IR" alt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2  Titr" panose="00000700000000000000" pitchFamily="2" charset="-78"/>
              </a:rPr>
              <a:t>در سال 1400</a:t>
            </a:r>
            <a:endParaRPr lang="en-US" alt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2  Titr" panose="000007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3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esaneh2\Desktop\Map  Full  kham-1.jpg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84" y="1854315"/>
            <a:ext cx="4908902" cy="44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87493" y="918786"/>
            <a:ext cx="6093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منطقه تحت پوشش دانشگاه علوم پزشکی سبزوار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3486" y="1857486"/>
            <a:ext cx="6096000" cy="4315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245000"/>
              </a:lnSpc>
              <a:buFont typeface="Wingdings"/>
              <a:buChar char=""/>
              <a:defRPr/>
            </a:pPr>
            <a:r>
              <a:rPr lang="fa-IR" sz="2800" b="1" dirty="0">
                <a:cs typeface="B Nazanin" pitchFamily="2" charset="-78"/>
              </a:rPr>
              <a:t>جمعیت تحت پوشش: 	</a:t>
            </a:r>
          </a:p>
          <a:p>
            <a:pPr algn="r" rtl="1">
              <a:lnSpc>
                <a:spcPct val="245000"/>
              </a:lnSpc>
              <a:defRPr/>
            </a:pPr>
            <a:r>
              <a:rPr lang="fa-IR" sz="2800" b="1" dirty="0">
                <a:cs typeface="B Titr" panose="00000700000000000000" pitchFamily="2" charset="-78"/>
              </a:rPr>
              <a:t>	حدود </a:t>
            </a:r>
            <a:r>
              <a:rPr lang="en-US" sz="2800" b="1" dirty="0">
                <a:cs typeface="B Titr" panose="00000700000000000000" pitchFamily="2" charset="-78"/>
              </a:rPr>
              <a:t> </a:t>
            </a:r>
            <a:r>
              <a:rPr lang="fa-IR" sz="2800" b="1" dirty="0">
                <a:cs typeface="B Titr" panose="00000700000000000000" pitchFamily="2" charset="-78"/>
              </a:rPr>
              <a:t>490655نفر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(8/33%استان)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45000"/>
              </a:lnSpc>
              <a:defRPr/>
            </a:pPr>
            <a:r>
              <a:rPr lang="fa-IR" sz="2800" b="1" dirty="0">
                <a:cs typeface="B Nazanin" pitchFamily="2" charset="-78"/>
              </a:rPr>
              <a:t>وسعت شهرستان سبزوار بزرگ :</a:t>
            </a:r>
          </a:p>
          <a:p>
            <a:pPr algn="ctr" rtl="1">
              <a:lnSpc>
                <a:spcPct val="245000"/>
              </a:lnSpc>
              <a:defRPr/>
            </a:pP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17.692 کیلومتر مربع (  15.1%  استان)</a:t>
            </a:r>
          </a:p>
        </p:txBody>
      </p:sp>
    </p:spTree>
    <p:extLst>
      <p:ext uri="{BB962C8B-B14F-4D97-AF65-F5344CB8AC3E}">
        <p14:creationId xmlns:p14="http://schemas.microsoft.com/office/powerpoint/2010/main" val="354763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95437" y="369139"/>
            <a:ext cx="9013825" cy="812800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دانشگاه علوم پزشکی سبزوار</a:t>
            </a:r>
            <a:endParaRPr lang="en-US" sz="3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314" y="1530161"/>
            <a:ext cx="11385551" cy="5018557"/>
          </a:xfrm>
        </p:spPr>
        <p:txBody>
          <a:bodyPr rtlCol="0">
            <a:noAutofit/>
          </a:bodyPr>
          <a:lstStyle/>
          <a:p>
            <a:pPr marL="0" indent="0" algn="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شهرستان و شبکه تحت پوشش:			 </a:t>
            </a:r>
            <a:r>
              <a:rPr lang="fa-IR" sz="2400" b="1" dirty="0">
                <a:cs typeface="B Titr" panose="00000700000000000000" pitchFamily="2" charset="-78"/>
              </a:rPr>
              <a:t>6</a:t>
            </a:r>
            <a:endParaRPr lang="fa-IR" sz="2400" b="1" dirty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مراکز خدمات جامع سلامت شهری و روستائی  : 	</a:t>
            </a:r>
            <a:r>
              <a:rPr lang="fa-IR" sz="2400" b="1" dirty="0">
                <a:cs typeface="B Titr" panose="020B0604020202020204" charset="-78"/>
              </a:rPr>
              <a:t>45</a:t>
            </a:r>
            <a:r>
              <a:rPr lang="fa-IR" sz="2400" b="1" dirty="0">
                <a:cs typeface="B Titr" panose="00000700000000000000" pitchFamily="2" charset="-78"/>
              </a:rPr>
              <a:t>	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خانه های بهداشت : 				</a:t>
            </a:r>
            <a:r>
              <a:rPr lang="fa-IR" sz="2400" b="1" dirty="0">
                <a:cs typeface="B Titr" panose="00000700000000000000" pitchFamily="2" charset="-78"/>
              </a:rPr>
              <a:t>195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بیمارستان ها :					</a:t>
            </a:r>
            <a:r>
              <a:rPr lang="fa-IR" sz="2400" b="1" dirty="0">
                <a:cs typeface="B Titr" panose="00000700000000000000" pitchFamily="2" charset="-78"/>
              </a:rPr>
              <a:t>6 		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تخت موجود : (فعال و فعال آموزشی)	   	</a:t>
            </a:r>
            <a:r>
              <a:rPr lang="fa-IR" sz="2400" b="1" dirty="0">
                <a:cs typeface="B Titr" panose="020B0604020202020204" charset="-78"/>
              </a:rPr>
              <a:t>750</a:t>
            </a:r>
            <a:r>
              <a:rPr lang="fa-IR" sz="2400" b="1" dirty="0">
                <a:cs typeface="B Nazanin" pitchFamily="2" charset="-78"/>
              </a:rPr>
              <a:t>			</a:t>
            </a:r>
            <a:endParaRPr lang="fa-IR" sz="2400" b="1" dirty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پایگاه های اورژانس :</a:t>
            </a:r>
            <a:r>
              <a:rPr lang="fa-IR" sz="2400" b="1" dirty="0">
                <a:cs typeface="B Titr" panose="00000700000000000000" pitchFamily="2" charset="-78"/>
              </a:rPr>
              <a:t>	13پایگاه شهری و16پایگاه جاده ای، </a:t>
            </a:r>
            <a:r>
              <a:rPr lang="fa-IR" sz="2400" b="1" dirty="0">
                <a:solidFill>
                  <a:srgbClr val="00B050"/>
                </a:solidFill>
                <a:cs typeface="B Titr" panose="00000700000000000000" pitchFamily="2" charset="-78"/>
              </a:rPr>
              <a:t>یک  پایگاه اورژانس هوائی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پرسنل:	         				 	</a:t>
            </a:r>
            <a:r>
              <a:rPr lang="fa-IR" sz="2400" b="1" dirty="0">
                <a:cs typeface="B Titr" panose="00000700000000000000" pitchFamily="2" charset="-78"/>
              </a:rPr>
              <a:t>4669		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دانشجو: 						</a:t>
            </a:r>
            <a:r>
              <a:rPr lang="fa-IR" sz="2400" b="1" dirty="0">
                <a:cs typeface="B Titr" panose="00000700000000000000" pitchFamily="2" charset="-78"/>
              </a:rPr>
              <a:t>2293 نفر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400" b="1" dirty="0">
                <a:cs typeface="B Nazanin" pitchFamily="2" charset="-78"/>
              </a:rPr>
              <a:t>تعداد رشته مقطع تحصیلی :</a:t>
            </a:r>
            <a:r>
              <a:rPr lang="fa-IR" sz="2400" b="1" dirty="0">
                <a:cs typeface="B Titr" panose="00000700000000000000" pitchFamily="2" charset="-78"/>
              </a:rPr>
              <a:t>				32 رشته در 7مقطع</a:t>
            </a:r>
          </a:p>
        </p:txBody>
      </p:sp>
    </p:spTree>
    <p:extLst>
      <p:ext uri="{BB962C8B-B14F-4D97-AF65-F5344CB8AC3E}">
        <p14:creationId xmlns:p14="http://schemas.microsoft.com/office/powerpoint/2010/main" val="168333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95437" y="369139"/>
            <a:ext cx="9013825" cy="812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آموزشی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23722" y="1297208"/>
            <a:ext cx="5850046" cy="4976616"/>
          </a:xfrm>
        </p:spPr>
        <p:txBody>
          <a:bodyPr rtlCol="0">
            <a:noAutofit/>
          </a:bodyPr>
          <a:lstStyle/>
          <a:p>
            <a:pPr marL="0" indent="0" algn="r" rtl="1" eaLnBrk="1" fontAlgn="auto" hangingPunct="1">
              <a:lnSpc>
                <a:spcPct val="175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000" b="1" dirty="0">
                <a:cs typeface="B Nazanin" pitchFamily="2" charset="-78"/>
              </a:rPr>
              <a:t>تعداد اعضاء هیأت علمی: 		</a:t>
            </a:r>
          </a:p>
          <a:p>
            <a:pPr marL="0" indent="0" algn="ctr" rtl="1" eaLnBrk="1" fontAlgn="auto" hangingPunct="1">
              <a:lnSpc>
                <a:spcPct val="175000"/>
              </a:lnSpc>
              <a:spcBef>
                <a:spcPts val="0"/>
              </a:spcBef>
              <a:buNone/>
              <a:defRPr/>
            </a:pPr>
            <a:r>
              <a:rPr lang="fa-IR" sz="2000" b="1" dirty="0">
                <a:cs typeface="B Titr" panose="00000700000000000000" pitchFamily="2" charset="-78"/>
              </a:rPr>
              <a:t>145  نفر </a:t>
            </a:r>
          </a:p>
          <a:p>
            <a:pPr marL="0" indent="0" algn="r" rtl="1" eaLnBrk="1" fontAlgn="auto" hangingPunct="1">
              <a:lnSpc>
                <a:spcPct val="175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000" b="1" dirty="0">
                <a:cs typeface="B Nazanin" pitchFamily="2" charset="-78"/>
              </a:rPr>
              <a:t>تعداد هیأت علمی تمام وقت جغرافیائی:</a:t>
            </a:r>
          </a:p>
          <a:p>
            <a:pPr marL="0" indent="0" algn="ctr" rtl="1" eaLnBrk="1" fontAlgn="auto" hangingPunct="1">
              <a:lnSpc>
                <a:spcPct val="175000"/>
              </a:lnSpc>
              <a:spcBef>
                <a:spcPts val="0"/>
              </a:spcBef>
              <a:buNone/>
              <a:defRPr/>
            </a:pPr>
            <a:r>
              <a:rPr lang="fa-IR" sz="2000" b="1" dirty="0">
                <a:cs typeface="B Titr" panose="00000700000000000000" pitchFamily="2" charset="-78"/>
              </a:rPr>
              <a:t>	94 نفر 	</a:t>
            </a:r>
            <a:r>
              <a:rPr lang="fa-IR" sz="2000" b="1" dirty="0">
                <a:solidFill>
                  <a:srgbClr val="00B050"/>
                </a:solidFill>
                <a:cs typeface="B Titr" panose="00000700000000000000" pitchFamily="2" charset="-78"/>
              </a:rPr>
              <a:t>( 65 % )</a:t>
            </a:r>
          </a:p>
          <a:p>
            <a:pPr marL="0" indent="0" algn="r" rtl="1" eaLnBrk="1" fontAlgn="auto" hangingPunct="1">
              <a:lnSpc>
                <a:spcPct val="175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000" b="1" dirty="0">
                <a:cs typeface="B Nazanin" pitchFamily="2" charset="-78"/>
              </a:rPr>
              <a:t>تعداد رشته مقاطع تحصیلی:		  </a:t>
            </a:r>
          </a:p>
          <a:p>
            <a:pPr marL="0" indent="0" algn="ctr" rtl="1" eaLnBrk="1" fontAlgn="auto" hangingPunct="1">
              <a:lnSpc>
                <a:spcPct val="175000"/>
              </a:lnSpc>
              <a:spcBef>
                <a:spcPts val="0"/>
              </a:spcBef>
              <a:buNone/>
              <a:defRPr/>
            </a:pPr>
            <a:r>
              <a:rPr lang="fa-IR" sz="2000" b="1" dirty="0">
                <a:cs typeface="B Titr" panose="00000700000000000000" pitchFamily="2" charset="-78"/>
              </a:rPr>
              <a:t>32 رشته</a:t>
            </a:r>
          </a:p>
          <a:p>
            <a:pPr algn="r" rtl="1">
              <a:lnSpc>
                <a:spcPct val="175000"/>
              </a:lnSpc>
              <a:spcBef>
                <a:spcPts val="0"/>
              </a:spcBef>
              <a:buSzPct val="150000"/>
              <a:buFont typeface="Calibri" panose="020F0502020204030204" pitchFamily="34" charset="0"/>
              <a:buChar char="○"/>
              <a:defRPr/>
            </a:pPr>
            <a:r>
              <a:rPr lang="fa-IR" sz="2000" b="1" dirty="0">
                <a:cs typeface="B Nazanin" pitchFamily="2" charset="-78"/>
              </a:rPr>
              <a:t>دانشجو به کل هیأت علمی:</a:t>
            </a:r>
          </a:p>
          <a:p>
            <a:pPr marL="0" indent="0" algn="ctr" rtl="1">
              <a:lnSpc>
                <a:spcPct val="175000"/>
              </a:lnSpc>
              <a:spcBef>
                <a:spcPts val="0"/>
              </a:spcBef>
              <a:buNone/>
              <a:defRPr/>
            </a:pPr>
            <a:r>
              <a:rPr lang="fa-IR" sz="2000" b="1" dirty="0">
                <a:cs typeface="B Titr" panose="00000700000000000000" pitchFamily="2" charset="-78"/>
              </a:rPr>
              <a:t>هر 16 دانشجو یک هیأت علمی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15" y="1746913"/>
            <a:ext cx="5679607" cy="4679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759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95437" y="369139"/>
            <a:ext cx="9013825" cy="812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فرهنگی و دانشجویی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182" y="1295337"/>
            <a:ext cx="11559654" cy="5092016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cs typeface="B Nazanin" pitchFamily="2" charset="-78"/>
              </a:rPr>
              <a:t>تعداد دانشجو: 		  </a:t>
            </a:r>
            <a:r>
              <a:rPr lang="fa-IR" sz="2600" b="1" dirty="0">
                <a:cs typeface="B Titr" panose="00000700000000000000" pitchFamily="2" charset="-78"/>
              </a:rPr>
              <a:t>2293  نفر </a:t>
            </a:r>
          </a:p>
          <a:p>
            <a:pPr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cs typeface="B Nazanin" pitchFamily="2" charset="-78"/>
              </a:rPr>
              <a:t>تعداد خوابگاه ها:		   </a:t>
            </a:r>
            <a:r>
              <a:rPr lang="fa-IR" sz="2600" b="1" dirty="0">
                <a:cs typeface="B Titr" panose="00000700000000000000" pitchFamily="2" charset="-78"/>
              </a:rPr>
              <a:t>4</a:t>
            </a:r>
            <a:r>
              <a:rPr lang="fa-IR" sz="2800" b="1" dirty="0">
                <a:cs typeface="B Titr" panose="00000700000000000000" pitchFamily="2" charset="-78"/>
              </a:rPr>
              <a:t> </a:t>
            </a:r>
            <a:endParaRPr lang="fa-IR" sz="2800" b="1" dirty="0">
              <a:cs typeface="B Nazanin" pitchFamily="2" charset="-78"/>
            </a:endParaRPr>
          </a:p>
          <a:p>
            <a:pPr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cs typeface="B Nazanin" pitchFamily="2" charset="-78"/>
              </a:rPr>
              <a:t>پوشش خوابگاهی :	</a:t>
            </a:r>
            <a:r>
              <a:rPr lang="fa-IR" sz="2400" b="1" dirty="0">
                <a:cs typeface="B Titr" panose="00000700000000000000" pitchFamily="2" charset="-78"/>
              </a:rPr>
              <a:t>100% از دانشجویان متقاضی از خوابگاه استفاده می کنند. </a:t>
            </a:r>
            <a:r>
              <a:rPr lang="fa-IR" sz="2400" b="1" dirty="0">
                <a:solidFill>
                  <a:srgbClr val="00B050"/>
                </a:solidFill>
                <a:cs typeface="B Titr" panose="00000700000000000000" pitchFamily="2" charset="-78"/>
              </a:rPr>
              <a:t>(</a:t>
            </a:r>
            <a:r>
              <a:rPr lang="fa-IR" b="1" dirty="0">
                <a:solidFill>
                  <a:srgbClr val="00B050"/>
                </a:solidFill>
                <a:cs typeface="B Titr" panose="00000700000000000000" pitchFamily="2" charset="-78"/>
              </a:rPr>
              <a:t>100% </a:t>
            </a:r>
            <a:r>
              <a:rPr lang="fa-IR" sz="2400" b="1" dirty="0">
                <a:solidFill>
                  <a:srgbClr val="00B050"/>
                </a:solidFill>
                <a:cs typeface="B Titr" panose="00000700000000000000" pitchFamily="2" charset="-78"/>
              </a:rPr>
              <a:t>متقاضیان)</a:t>
            </a:r>
          </a:p>
          <a:p>
            <a:pPr algn="r" rtl="1">
              <a:lnSpc>
                <a:spcPct val="245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cs typeface="B Nazanin" pitchFamily="2" charset="-78"/>
              </a:rPr>
              <a:t>سرانه سلف </a:t>
            </a:r>
            <a:r>
              <a:rPr lang="fa-IR" b="1" dirty="0">
                <a:cs typeface="B Nazanin" pitchFamily="2" charset="-78"/>
              </a:rPr>
              <a:t>سرویس:	 </a:t>
            </a:r>
            <a:r>
              <a:rPr lang="fa-IR" sz="2900" b="1" dirty="0">
                <a:cs typeface="B Titr" panose="00000700000000000000" pitchFamily="2" charset="-78"/>
              </a:rPr>
              <a:t>0/7 متر مربع	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615954" y="2377990"/>
            <a:ext cx="282388" cy="1169894"/>
          </a:xfrm>
          <a:prstGeom prst="rightBrace">
            <a:avLst>
              <a:gd name="adj1" fmla="val 43627"/>
              <a:gd name="adj2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36176" y="2194338"/>
            <a:ext cx="6279778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3   ملکی </a:t>
            </a:r>
            <a:r>
              <a:rPr lang="fa-IR" sz="2000" b="1" dirty="0">
                <a:cs typeface="B Nazanin" panose="00000400000000000000" pitchFamily="2" charset="-78"/>
              </a:rPr>
              <a:t>(2 مجتمع در سبزوار و یک مجتمع در جوین با قدمت بالا)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1    استیجاری </a:t>
            </a:r>
            <a:r>
              <a:rPr lang="fa-IR" sz="2000" b="1" dirty="0">
                <a:cs typeface="B Nazanin" panose="00000400000000000000" pitchFamily="2" charset="-78"/>
              </a:rPr>
              <a:t>(جوین)</a:t>
            </a:r>
          </a:p>
        </p:txBody>
      </p:sp>
    </p:spTree>
    <p:extLst>
      <p:ext uri="{BB962C8B-B14F-4D97-AF65-F5344CB8AC3E}">
        <p14:creationId xmlns:p14="http://schemas.microsoft.com/office/powerpoint/2010/main" val="296722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95437" y="369139"/>
            <a:ext cx="9013825" cy="812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تحقیقات و فناوری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183" y="1181939"/>
            <a:ext cx="11559654" cy="5491816"/>
          </a:xfrm>
        </p:spPr>
        <p:txBody>
          <a:bodyPr rtlCol="0">
            <a:normAutofit fontScale="85000" lnSpcReduction="10000"/>
          </a:bodyPr>
          <a:lstStyle/>
          <a:p>
            <a:pPr algn="r" rtl="1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cs typeface="B Nazanin" pitchFamily="2" charset="-78"/>
              </a:rPr>
              <a:t>تعداد مراکز تحقیقاتی: 	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                          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4 مرکز مصوب</a:t>
            </a:r>
          </a:p>
          <a:p>
            <a:pPr algn="r" rtl="1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cs typeface="B Nazanin" pitchFamily="2" charset="-78"/>
              </a:rPr>
              <a:t>تعداد مراکز رشد و فناوری:                                </a:t>
            </a:r>
            <a:r>
              <a:rPr lang="fa-IR" sz="2400" b="1" dirty="0">
                <a:cs typeface="B Titr" panose="00000700000000000000" pitchFamily="2" charset="-78"/>
              </a:rPr>
              <a:t>1 مرکز مصوب</a:t>
            </a:r>
          </a:p>
          <a:p>
            <a:pPr algn="r" rtl="1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cs typeface="B Nazanin" pitchFamily="2" charset="-78"/>
              </a:rPr>
              <a:t>تعداد نشریات:		                            </a:t>
            </a:r>
            <a:r>
              <a:rPr lang="fa-IR" sz="2400" b="1" dirty="0">
                <a:cs typeface="B Titr" panose="00000700000000000000" pitchFamily="2" charset="-78"/>
              </a:rPr>
              <a:t>2 نشریه</a:t>
            </a:r>
          </a:p>
          <a:p>
            <a:pPr algn="r" rtl="1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cs typeface="B Nazanin" pitchFamily="2" charset="-78"/>
              </a:rPr>
              <a:t>تعداد طرح های تحقیقاتی کشوری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:                    </a:t>
            </a:r>
            <a:r>
              <a:rPr lang="fa-IR" sz="2400" b="1" dirty="0">
                <a:cs typeface="B Titr" panose="00000700000000000000" pitchFamily="2" charset="-78"/>
              </a:rPr>
              <a:t>4 طرح ملی</a:t>
            </a:r>
            <a:r>
              <a:rPr lang="en-US" sz="2400" b="1" dirty="0">
                <a:cs typeface="B Titr" panose="00000700000000000000" pitchFamily="2" charset="-78"/>
              </a:rPr>
              <a:t>  </a:t>
            </a:r>
            <a:r>
              <a:rPr lang="fa-IR" sz="2400" b="1" dirty="0">
                <a:cs typeface="B Titr" panose="00000700000000000000" pitchFamily="2" charset="-78"/>
              </a:rPr>
              <a:t>(کهورت-زایمان زودرس-سالک-ثبت سرطان بیمارستانی )</a:t>
            </a:r>
            <a:r>
              <a:rPr lang="en-US" sz="2400" b="1" dirty="0">
                <a:cs typeface="B Titr" panose="00000700000000000000" pitchFamily="2" charset="-78"/>
              </a:rPr>
              <a:t>     </a:t>
            </a:r>
            <a:endParaRPr lang="fa-IR" sz="2400" b="1" dirty="0">
              <a:cs typeface="B Titr" panose="00000700000000000000" pitchFamily="2" charset="-78"/>
            </a:endParaRPr>
          </a:p>
          <a:p>
            <a:pPr algn="r" rtl="1">
              <a:lnSpc>
                <a:spcPct val="3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cs typeface="B Nazanin" pitchFamily="2" charset="-78"/>
              </a:rPr>
              <a:t>تعداد مقالات چاپ شده:		</a:t>
            </a:r>
            <a:r>
              <a:rPr lang="fa-IR" sz="2400" b="1">
                <a:solidFill>
                  <a:srgbClr val="FF0000"/>
                </a:solidFill>
                <a:cs typeface="B Nazanin" pitchFamily="2" charset="-78"/>
              </a:rPr>
              <a:t>            </a:t>
            </a:r>
            <a:r>
              <a:rPr lang="fa-IR" sz="2400" b="1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b="1">
                <a:cs typeface="B Titr" panose="00000700000000000000" pitchFamily="2" charset="-78"/>
              </a:rPr>
              <a:t>186 </a:t>
            </a:r>
            <a:r>
              <a:rPr lang="fa-IR" sz="2400" b="1" dirty="0">
                <a:cs typeface="B Titr" panose="00000700000000000000" pitchFamily="2" charset="-78"/>
              </a:rPr>
              <a:t>مقاله </a:t>
            </a:r>
            <a:r>
              <a:rPr lang="fa-IR" sz="2900" b="1" dirty="0">
                <a:cs typeface="B Titr" panose="00000700000000000000" pitchFamily="2" charset="-7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486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3572" y="1177927"/>
            <a:ext cx="11546006" cy="5574055"/>
          </a:xfrm>
        </p:spPr>
        <p:txBody>
          <a:bodyPr rtlCol="0">
            <a:normAutofit fontScale="77500" lnSpcReduction="20000"/>
          </a:bodyPr>
          <a:lstStyle/>
          <a:p>
            <a:pPr marL="0" indent="0"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b="1" dirty="0">
                <a:cs typeface="B Nazanin" pitchFamily="2" charset="-78"/>
              </a:rPr>
              <a:t>تعداد شبکه های بهداشت :				</a:t>
            </a:r>
            <a:r>
              <a:rPr lang="fa-IR" sz="2800" b="1" dirty="0">
                <a:cs typeface="B Titr" panose="020B0604020202020204" charset="-78"/>
              </a:rPr>
              <a:t>6</a:t>
            </a:r>
            <a:endParaRPr lang="fa-IR" sz="2900" b="1" dirty="0">
              <a:cs typeface="B Titr" panose="020B0604020202020204" charset="-78"/>
            </a:endParaRPr>
          </a:p>
          <a:p>
            <a:pPr marL="0" indent="0" algn="r" rtl="1">
              <a:lnSpc>
                <a:spcPct val="245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800" b="1" dirty="0">
                <a:cs typeface="B Nazanin" pitchFamily="2" charset="-78"/>
              </a:rPr>
              <a:t>تعداد مراکز خدمات جامع سلامت </a:t>
            </a:r>
            <a:r>
              <a:rPr lang="fa-IR" b="1" dirty="0">
                <a:cs typeface="B Nazanin" pitchFamily="2" charset="-78"/>
              </a:rPr>
              <a:t>شهری/شهری روستائی  </a:t>
            </a:r>
            <a:r>
              <a:rPr lang="fa-IR" sz="2800" b="1" dirty="0">
                <a:cs typeface="B Nazanin" pitchFamily="2" charset="-78"/>
              </a:rPr>
              <a:t>: 	   </a:t>
            </a:r>
            <a:r>
              <a:rPr lang="fa-IR" sz="2900" b="1" dirty="0">
                <a:cs typeface="B Titr" panose="00000700000000000000" pitchFamily="2" charset="-78"/>
              </a:rPr>
              <a:t>17</a:t>
            </a:r>
          </a:p>
          <a:p>
            <a:pPr marL="0" indent="0" algn="r" rtl="1">
              <a:lnSpc>
                <a:spcPct val="245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800" b="1" dirty="0">
                <a:cs typeface="B Nazanin" pitchFamily="2" charset="-78"/>
              </a:rPr>
              <a:t>تعداد مراکز </a:t>
            </a:r>
            <a:r>
              <a:rPr lang="fa-IR" b="1" dirty="0">
                <a:cs typeface="B Nazanin" pitchFamily="2" charset="-78"/>
              </a:rPr>
              <a:t>خدمات جامع سلامت روستائی</a:t>
            </a:r>
            <a:r>
              <a:rPr lang="fa-IR" sz="2800" b="1" dirty="0">
                <a:cs typeface="B Nazanin" pitchFamily="2" charset="-78"/>
              </a:rPr>
              <a:t>:  			   </a:t>
            </a:r>
            <a:r>
              <a:rPr lang="fa-IR" sz="2900" b="1" dirty="0">
                <a:cs typeface="B Titr" panose="00000700000000000000" pitchFamily="2" charset="-78"/>
              </a:rPr>
              <a:t>28</a:t>
            </a:r>
          </a:p>
          <a:p>
            <a:pPr marL="0" indent="0" algn="r" rtl="1">
              <a:lnSpc>
                <a:spcPct val="245000"/>
              </a:lnSpc>
              <a:spcBef>
                <a:spcPts val="0"/>
              </a:spcBef>
              <a:buFont typeface="Wingdings"/>
              <a:buChar char=""/>
              <a:defRPr/>
            </a:pPr>
            <a:r>
              <a:rPr lang="fa-IR" sz="2800" b="1" dirty="0">
                <a:cs typeface="B Nazanin" pitchFamily="2" charset="-78"/>
              </a:rPr>
              <a:t>تعداد پایگاه های بهداشتی :				   </a:t>
            </a:r>
            <a:r>
              <a:rPr lang="fa-IR" sz="2900" b="1" dirty="0">
                <a:cs typeface="B Titr" panose="00000700000000000000" pitchFamily="2" charset="-78"/>
              </a:rPr>
              <a:t>32	</a:t>
            </a:r>
            <a:endParaRPr lang="fa-IR" sz="29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b="1" dirty="0">
                <a:cs typeface="B Nazanin" pitchFamily="2" charset="-78"/>
              </a:rPr>
              <a:t>تعداد خانه های بهداشت : 					  </a:t>
            </a:r>
            <a:r>
              <a:rPr lang="fa-IR" b="1" dirty="0">
                <a:cs typeface="B Titr" panose="00000700000000000000" pitchFamily="2" charset="-78"/>
              </a:rPr>
              <a:t>195</a:t>
            </a:r>
          </a:p>
          <a:p>
            <a:pPr marL="0" indent="0"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>
                <a:cs typeface="B Nazanin" pitchFamily="2" charset="-78"/>
              </a:rPr>
              <a:t>جمعیت شهری :</a:t>
            </a:r>
            <a:r>
              <a:rPr lang="fa-IR" sz="2900" b="1" dirty="0">
                <a:cs typeface="B Titr" panose="00000700000000000000" pitchFamily="2" charset="-78"/>
              </a:rPr>
              <a:t>				60%		296625 نفر        </a:t>
            </a:r>
          </a:p>
          <a:p>
            <a:pPr marL="0" indent="0" algn="r" rtl="1" eaLnBrk="1" fontAlgn="auto" hangingPunct="1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>
                <a:cs typeface="B Nazanin" pitchFamily="2" charset="-78"/>
              </a:rPr>
              <a:t>جمعیت روستائی :		</a:t>
            </a:r>
            <a:r>
              <a:rPr lang="fa-IR" sz="2900" b="1" dirty="0">
                <a:cs typeface="B Titr" panose="00000700000000000000" pitchFamily="2" charset="-78"/>
              </a:rPr>
              <a:t>	40%		194030 نفر </a:t>
            </a:r>
          </a:p>
        </p:txBody>
      </p:sp>
      <p:sp>
        <p:nvSpPr>
          <p:cNvPr id="2" name="Left Brace 1"/>
          <p:cNvSpPr/>
          <p:nvPr/>
        </p:nvSpPr>
        <p:spPr>
          <a:xfrm>
            <a:off x="4391128" y="2295379"/>
            <a:ext cx="244699" cy="10689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329" y="2626673"/>
            <a:ext cx="1545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>
                <a:solidFill>
                  <a:prstClr val="black"/>
                </a:solidFill>
                <a:cs typeface="B Titr" panose="00000700000000000000" pitchFamily="2" charset="-78"/>
              </a:rPr>
              <a:t>45 مرکز</a:t>
            </a:r>
            <a:endParaRPr lang="en-US" sz="22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352151" y="5283506"/>
            <a:ext cx="465608" cy="11536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544" y="5629819"/>
            <a:ext cx="26606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cs typeface="B Titr" panose="00000700000000000000" pitchFamily="2" charset="-78"/>
              </a:rPr>
              <a:t>جمع کل     490655</a:t>
            </a:r>
            <a:endParaRPr lang="fa-IR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A8DB98-CE28-4E37-849F-60E6DE7688E2}"/>
              </a:ext>
            </a:extLst>
          </p:cNvPr>
          <p:cNvSpPr/>
          <p:nvPr/>
        </p:nvSpPr>
        <p:spPr>
          <a:xfrm>
            <a:off x="5486400" y="5365374"/>
            <a:ext cx="898358" cy="201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5F8C10-5951-41AE-B624-D693AB01926A}"/>
              </a:ext>
            </a:extLst>
          </p:cNvPr>
          <p:cNvSpPr/>
          <p:nvPr/>
        </p:nvSpPr>
        <p:spPr>
          <a:xfrm>
            <a:off x="5486400" y="6094759"/>
            <a:ext cx="898358" cy="201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3584955" y="309060"/>
            <a:ext cx="57284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بهداشتی</a:t>
            </a:r>
          </a:p>
        </p:txBody>
      </p:sp>
    </p:spTree>
    <p:extLst>
      <p:ext uri="{BB962C8B-B14F-4D97-AF65-F5344CB8AC3E}">
        <p14:creationId xmlns:p14="http://schemas.microsoft.com/office/powerpoint/2010/main" val="115046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49500" y="218987"/>
            <a:ext cx="3983727" cy="812800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sz="3000" dirty="0">
                <a:solidFill>
                  <a:srgbClr val="002060"/>
                </a:solidFill>
                <a:cs typeface="B Titr" panose="00000700000000000000" pitchFamily="2" charset="-78"/>
              </a:rPr>
              <a:t>معاونت درمان</a:t>
            </a:r>
            <a:endParaRPr lang="en-US" sz="3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4349" y="1570616"/>
            <a:ext cx="11203301" cy="5142156"/>
          </a:xfrm>
        </p:spPr>
        <p:txBody>
          <a:bodyPr rtlCol="0">
            <a:noAutofit/>
          </a:bodyPr>
          <a:lstStyle/>
          <a:p>
            <a:pPr lvl="0" algn="r" rtl="1">
              <a:lnSpc>
                <a:spcPct val="250000"/>
              </a:lnSpc>
              <a:spcBef>
                <a:spcPts val="0"/>
              </a:spcBef>
              <a:buFont typeface="Courier New" panose="02070609020205020404" pitchFamily="49" charset="0"/>
              <a:buChar char="o"/>
              <a:defRPr/>
            </a:pPr>
            <a:r>
              <a:rPr lang="fa-IR" sz="2000" b="1" dirty="0">
                <a:cs typeface="B Nazanin" pitchFamily="2" charset="-78"/>
              </a:rPr>
              <a:t>تعداد بیمارستان ها :			 </a:t>
            </a:r>
            <a:r>
              <a:rPr lang="fa-IR" sz="2000" b="1" dirty="0">
                <a:cs typeface="B Titr" panose="00000700000000000000" pitchFamily="2" charset="-78"/>
              </a:rPr>
              <a:t>6</a:t>
            </a:r>
          </a:p>
          <a:p>
            <a:pPr lvl="0" algn="r" rtl="1">
              <a:lnSpc>
                <a:spcPct val="250000"/>
              </a:lnSpc>
              <a:spcBef>
                <a:spcPts val="0"/>
              </a:spcBef>
              <a:buFont typeface="Courier New" panose="02070609020205020404" pitchFamily="49" charset="0"/>
              <a:buChar char="o"/>
              <a:defRPr/>
            </a:pPr>
            <a:r>
              <a:rPr lang="fa-IR" sz="2000" b="1" dirty="0">
                <a:cs typeface="B Nazanin" pitchFamily="2" charset="-78"/>
              </a:rPr>
              <a:t>تعداد تخت موجود : 	   	</a:t>
            </a:r>
            <a:r>
              <a:rPr lang="fa-IR" sz="2000" b="1" dirty="0">
                <a:cs typeface="B Titr" panose="00000700000000000000" pitchFamily="2" charset="-78"/>
              </a:rPr>
              <a:t>	750  	</a:t>
            </a:r>
            <a:r>
              <a:rPr lang="fa-IR" sz="2000" b="1" dirty="0">
                <a:solidFill>
                  <a:srgbClr val="00B050"/>
                </a:solidFill>
                <a:cs typeface="B Titr" panose="00000700000000000000" pitchFamily="2" charset="-78"/>
              </a:rPr>
              <a:t>1/52 تخت به ازاء هزار نفر جمعیت          </a:t>
            </a:r>
          </a:p>
          <a:p>
            <a:pPr algn="r" rtl="1" eaLnBrk="1" fontAlgn="auto" hangingPunct="1">
              <a:lnSpc>
                <a:spcPct val="250000"/>
              </a:lnSpc>
              <a:spcBef>
                <a:spcPts val="0"/>
              </a:spcBef>
              <a:buFont typeface="Courier New" panose="02070609020205020404" pitchFamily="49" charset="0"/>
              <a:buChar char="o"/>
              <a:defRPr/>
            </a:pPr>
            <a:r>
              <a:rPr lang="fa-IR" sz="2000" b="1" dirty="0">
                <a:cs typeface="B Nazanin" pitchFamily="2" charset="-78"/>
              </a:rPr>
              <a:t>تعداد پزشکان عمومی :			</a:t>
            </a:r>
            <a:r>
              <a:rPr lang="fa-IR" sz="2000" b="1" dirty="0">
                <a:cs typeface="B Titr" panose="00000700000000000000" pitchFamily="2" charset="-78"/>
              </a:rPr>
              <a:t>142	            </a:t>
            </a:r>
          </a:p>
          <a:p>
            <a:pPr algn="r" rtl="1" eaLnBrk="1" fontAlgn="auto" hangingPunct="1">
              <a:lnSpc>
                <a:spcPct val="250000"/>
              </a:lnSpc>
              <a:spcBef>
                <a:spcPts val="0"/>
              </a:spcBef>
              <a:buFont typeface="Courier New" panose="02070609020205020404" pitchFamily="49" charset="0"/>
              <a:buChar char="o"/>
              <a:defRPr/>
            </a:pPr>
            <a:r>
              <a:rPr lang="fa-IR" sz="2000" b="1" dirty="0">
                <a:cs typeface="B Nazanin" pitchFamily="2" charset="-78"/>
              </a:rPr>
              <a:t>تعداد پزشک متخصص و فوق تخصص :     	  </a:t>
            </a:r>
            <a:r>
              <a:rPr lang="fa-IR" sz="2000" b="1" dirty="0">
                <a:cs typeface="B Titr" panose="00000700000000000000" pitchFamily="2" charset="-78"/>
              </a:rPr>
              <a:t>183 	 </a:t>
            </a:r>
            <a:r>
              <a:rPr lang="fa-IR" sz="2000" b="1" dirty="0">
                <a:solidFill>
                  <a:srgbClr val="00B050"/>
                </a:solidFill>
                <a:cs typeface="B Titr" panose="00000700000000000000" pitchFamily="2" charset="-78"/>
              </a:rPr>
              <a:t>0/37 پزشک (عمومی و متخصص) به ازاء هزار نفر جمعیت  </a:t>
            </a:r>
          </a:p>
          <a:p>
            <a:pPr algn="r" rtl="1" eaLnBrk="1" fontAlgn="auto" hangingPunct="1">
              <a:lnSpc>
                <a:spcPct val="250000"/>
              </a:lnSpc>
              <a:spcBef>
                <a:spcPts val="0"/>
              </a:spcBef>
              <a:buFont typeface="Courier New" panose="02070609020205020404" pitchFamily="49" charset="0"/>
              <a:buChar char="o"/>
              <a:defRPr/>
            </a:pPr>
            <a:r>
              <a:rPr lang="fa-IR" sz="2000" b="1" dirty="0">
                <a:cs typeface="B Nazanin" pitchFamily="2" charset="-78"/>
              </a:rPr>
              <a:t>تعداد پرستاران : 	            			</a:t>
            </a:r>
            <a:r>
              <a:rPr lang="fa-IR" sz="2000" b="1" dirty="0">
                <a:cs typeface="B Titr" panose="020B0604020202020204" charset="-78"/>
              </a:rPr>
              <a:t>1151</a:t>
            </a:r>
            <a:r>
              <a:rPr lang="fa-IR" sz="2000" b="1" dirty="0">
                <a:cs typeface="B Titr" panose="00000700000000000000" pitchFamily="2" charset="-78"/>
              </a:rPr>
              <a:t>        </a:t>
            </a:r>
            <a:r>
              <a:rPr lang="fa-IR" sz="2000" b="1" dirty="0">
                <a:solidFill>
                  <a:srgbClr val="00B050"/>
                </a:solidFill>
                <a:cs typeface="B Titr" panose="00000700000000000000" pitchFamily="2" charset="-78"/>
              </a:rPr>
              <a:t>1/53  پرستار به ازاء هر تخت				</a:t>
            </a:r>
            <a:endParaRPr lang="fa-IR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50000"/>
              </a:lnSpc>
              <a:spcBef>
                <a:spcPts val="0"/>
              </a:spcBef>
              <a:buFont typeface="Courier New" panose="02070609020205020404" pitchFamily="49" charset="0"/>
              <a:buChar char="o"/>
              <a:defRPr/>
            </a:pPr>
            <a:r>
              <a:rPr lang="fa-IR" sz="2000" b="1" dirty="0">
                <a:cs typeface="B Nazanin" pitchFamily="2" charset="-78"/>
              </a:rPr>
              <a:t>تعداد پایگاه های اورژانس :</a:t>
            </a:r>
            <a:r>
              <a:rPr lang="fa-IR" sz="2000" b="1" dirty="0">
                <a:cs typeface="B Titr" panose="00000700000000000000" pitchFamily="2" charset="-78"/>
              </a:rPr>
              <a:t>          	</a:t>
            </a:r>
            <a:r>
              <a:rPr lang="fa-IR" sz="1800" b="1" dirty="0">
                <a:cs typeface="B Titr" panose="00000700000000000000" pitchFamily="2" charset="-78"/>
              </a:rPr>
              <a:t>13 پایگاه شهری و16 پایگاه جاده ای + </a:t>
            </a:r>
            <a:r>
              <a:rPr lang="fa-IR" sz="1800" b="1" dirty="0">
                <a:solidFill>
                  <a:srgbClr val="00B050"/>
                </a:solidFill>
                <a:cs typeface="B Titr" panose="00000700000000000000" pitchFamily="2" charset="-78"/>
              </a:rPr>
              <a:t>یک  پایگاه اورژانس هوائی</a:t>
            </a:r>
          </a:p>
        </p:txBody>
      </p:sp>
    </p:spTree>
    <p:extLst>
      <p:ext uri="{BB962C8B-B14F-4D97-AF65-F5344CB8AC3E}">
        <p14:creationId xmlns:p14="http://schemas.microsoft.com/office/powerpoint/2010/main" val="164766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10594</TotalTime>
  <Words>669</Words>
  <Application>Microsoft Office PowerPoint</Application>
  <PresentationFormat>Widescreen</PresentationFormat>
  <Paragraphs>81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 Nazanin</vt:lpstr>
      <vt:lpstr>Calibri</vt:lpstr>
      <vt:lpstr>Arial</vt:lpstr>
      <vt:lpstr>Calibri Light</vt:lpstr>
      <vt:lpstr>IranNastaliq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دانشگاه علوم پزشکی سبزوار</vt:lpstr>
      <vt:lpstr>معاونت آموزشی</vt:lpstr>
      <vt:lpstr>معاونت فرهنگی و دانشجویی</vt:lpstr>
      <vt:lpstr>معاونت تحقیقات و فناوری</vt:lpstr>
      <vt:lpstr>PowerPoint Presentation</vt:lpstr>
      <vt:lpstr>معاونت درمان</vt:lpstr>
      <vt:lpstr>معاونت غذا و دارو</vt:lpstr>
      <vt:lpstr>معاونت توسعه مدیریت و 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sabzevar</dc:creator>
  <cp:lastModifiedBy>Saeed</cp:lastModifiedBy>
  <cp:revision>781</cp:revision>
  <cp:lastPrinted>2020-12-19T04:22:29Z</cp:lastPrinted>
  <dcterms:created xsi:type="dcterms:W3CDTF">2016-08-08T06:20:29Z</dcterms:created>
  <dcterms:modified xsi:type="dcterms:W3CDTF">2022-09-12T10:40:51Z</dcterms:modified>
</cp:coreProperties>
</file>