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282" r:id="rId3"/>
    <p:sldId id="258" r:id="rId4"/>
    <p:sldId id="259" r:id="rId5"/>
    <p:sldId id="260" r:id="rId6"/>
    <p:sldId id="261" r:id="rId7"/>
    <p:sldId id="262" r:id="rId8"/>
    <p:sldId id="268"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2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11CA1FE-ACE4-458A-967C-4332C392F3A1}" type="datetimeFigureOut">
              <a:rPr lang="en-US" smtClean="0"/>
              <a:pPr/>
              <a:t>2/18/2018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7B53994-55B0-41E6-AC5C-47893AEB925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1CA1FE-ACE4-458A-967C-4332C392F3A1}" type="datetimeFigureOut">
              <a:rPr lang="en-US" smtClean="0"/>
              <a:pPr/>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53994-55B0-41E6-AC5C-47893AEB925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1CA1FE-ACE4-458A-967C-4332C392F3A1}" type="datetimeFigureOut">
              <a:rPr lang="en-US" smtClean="0"/>
              <a:pPr/>
              <a:t>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53994-55B0-41E6-AC5C-47893AEB925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11CA1FE-ACE4-458A-967C-4332C392F3A1}" type="datetimeFigureOut">
              <a:rPr lang="en-US" smtClean="0"/>
              <a:pPr/>
              <a:t>2/18/2018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7B53994-55B0-41E6-AC5C-47893AEB925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A11CA1FE-ACE4-458A-967C-4332C392F3A1}" type="datetimeFigureOut">
              <a:rPr lang="en-US" smtClean="0"/>
              <a:pPr/>
              <a:t>2/18/2018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7B53994-55B0-41E6-AC5C-47893AEB9255}"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11CA1FE-ACE4-458A-967C-4332C392F3A1}" type="datetimeFigureOut">
              <a:rPr lang="en-US" smtClean="0"/>
              <a:pPr/>
              <a:t>2/18/2018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7B53994-55B0-41E6-AC5C-47893AEB925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11CA1FE-ACE4-458A-967C-4332C392F3A1}" type="datetimeFigureOut">
              <a:rPr lang="en-US" smtClean="0"/>
              <a:pPr/>
              <a:t>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7B53994-55B0-41E6-AC5C-47893AEB9255}"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11CA1FE-ACE4-458A-967C-4332C392F3A1}" type="datetimeFigureOut">
              <a:rPr lang="en-US" smtClean="0"/>
              <a:pPr/>
              <a:t>2/18/2018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53994-55B0-41E6-AC5C-47893AEB925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11CA1FE-ACE4-458A-967C-4332C392F3A1}" type="datetimeFigureOut">
              <a:rPr lang="en-US" smtClean="0"/>
              <a:pPr/>
              <a:t>2/18/2018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B53994-55B0-41E6-AC5C-47893AEB925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11CA1FE-ACE4-458A-967C-4332C392F3A1}" type="datetimeFigureOut">
              <a:rPr lang="en-US" smtClean="0"/>
              <a:pPr/>
              <a:t>2/18/2018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B53994-55B0-41E6-AC5C-47893AEB925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A11CA1FE-ACE4-458A-967C-4332C392F3A1}" type="datetimeFigureOut">
              <a:rPr lang="en-US" smtClean="0"/>
              <a:pPr/>
              <a:t>2/18/2018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7B53994-55B0-41E6-AC5C-47893AEB9255}"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11CA1FE-ACE4-458A-967C-4332C392F3A1}" type="datetimeFigureOut">
              <a:rPr lang="en-US" smtClean="0"/>
              <a:pPr/>
              <a:t>2/18/2018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7B53994-55B0-41E6-AC5C-47893AEB9255}"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مراقبت تغذیه ای کودکان </a:t>
            </a:r>
            <a:endParaRPr lang="en-US" dirty="0"/>
          </a:p>
        </p:txBody>
      </p:sp>
      <p:sp>
        <p:nvSpPr>
          <p:cNvPr id="3" name="Content Placeholder 2"/>
          <p:cNvSpPr>
            <a:spLocks noGrp="1"/>
          </p:cNvSpPr>
          <p:nvPr>
            <p:ph idx="1"/>
          </p:nvPr>
        </p:nvSpPr>
        <p:spPr/>
        <p:txBody>
          <a:bodyPr/>
          <a:lstStyle/>
          <a:p>
            <a:pPr algn="r"/>
            <a:endParaRPr lang="fa-IR" dirty="0" smtClean="0"/>
          </a:p>
          <a:p>
            <a:pPr algn="r"/>
            <a:r>
              <a:rPr lang="fa-IR" dirty="0" smtClean="0"/>
              <a:t>واحد بهبود تغذیه اجامعه</a:t>
            </a:r>
            <a:endParaRPr lang="en-US" dirty="0"/>
          </a:p>
        </p:txBody>
      </p:sp>
    </p:spTree>
    <p:extLst>
      <p:ext uri="{BB962C8B-B14F-4D97-AF65-F5344CB8AC3E}">
        <p14:creationId xmlns:p14="http://schemas.microsoft.com/office/powerpoint/2010/main" xmlns="" val="4228252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a:cs typeface="B Titr" pitchFamily="2" charset="-78"/>
              </a:rPr>
              <a:t>روشهای مقوی کردن غذای کودک</a:t>
            </a:r>
            <a:endParaRPr lang="en-US" sz="3200" dirty="0">
              <a:cs typeface="B Titr" pitchFamily="2" charset="-78"/>
            </a:endParaRPr>
          </a:p>
        </p:txBody>
      </p:sp>
      <p:sp>
        <p:nvSpPr>
          <p:cNvPr id="3" name="Content Placeholder 2"/>
          <p:cNvSpPr>
            <a:spLocks noGrp="1"/>
          </p:cNvSpPr>
          <p:nvPr>
            <p:ph idx="1"/>
          </p:nvPr>
        </p:nvSpPr>
        <p:spPr>
          <a:xfrm>
            <a:off x="304800" y="1554162"/>
            <a:ext cx="8686800" cy="5151438"/>
          </a:xfrm>
        </p:spPr>
        <p:txBody>
          <a:bodyPr>
            <a:normAutofit/>
          </a:bodyPr>
          <a:lstStyle/>
          <a:p>
            <a:pPr algn="r"/>
            <a:r>
              <a:rPr lang="fa-IR" sz="2000" b="1" dirty="0">
                <a:cs typeface="B Nazanin" pitchFamily="2" charset="-78"/>
              </a:rPr>
              <a:t>سعی کنید غذاها را با آب کم بپزید. بعد از پخت </a:t>
            </a:r>
            <a:r>
              <a:rPr lang="fa-IR" sz="2000" b="1" dirty="0" smtClean="0">
                <a:cs typeface="B Nazanin" pitchFamily="2" charset="-78"/>
              </a:rPr>
              <a:t>تکه های </a:t>
            </a:r>
            <a:r>
              <a:rPr lang="fa-IR" sz="2000" b="1" dirty="0">
                <a:cs typeface="B Nazanin" pitchFamily="2" charset="-78"/>
              </a:rPr>
              <a:t>جامد غذا مانند گوشت، حبوبات، </a:t>
            </a:r>
            <a:r>
              <a:rPr lang="fa-IR" sz="2000" b="1" dirty="0" smtClean="0">
                <a:cs typeface="B Nazanin" pitchFamily="2" charset="-78"/>
              </a:rPr>
              <a:t>سیب زمینی </a:t>
            </a:r>
            <a:r>
              <a:rPr lang="fa-IR" sz="2000" b="1" dirty="0">
                <a:cs typeface="B Nazanin" pitchFamily="2" charset="-78"/>
              </a:rPr>
              <a:t>و سبزیها را از آب سوپ جدا کرده و له کرده و سپس </a:t>
            </a:r>
            <a:r>
              <a:rPr lang="fa-IR" sz="2000" b="1" dirty="0" smtClean="0">
                <a:cs typeface="B Nazanin" pitchFamily="2" charset="-78"/>
              </a:rPr>
              <a:t>کم کم </a:t>
            </a:r>
            <a:r>
              <a:rPr lang="fa-IR" sz="2000" b="1" dirty="0">
                <a:cs typeface="B Nazanin" pitchFamily="2" charset="-78"/>
              </a:rPr>
              <a:t>آب سوپ را اضافه کنید تا یک </a:t>
            </a:r>
            <a:r>
              <a:rPr lang="fa-IR" sz="2000" b="1" dirty="0" smtClean="0">
                <a:cs typeface="B Nazanin" pitchFamily="2" charset="-78"/>
              </a:rPr>
              <a:t>پوره ی </a:t>
            </a:r>
            <a:r>
              <a:rPr lang="fa-IR" sz="2000" b="1" dirty="0">
                <a:cs typeface="B Nazanin" pitchFamily="2" charset="-78"/>
              </a:rPr>
              <a:t>غلیظ </a:t>
            </a:r>
            <a:r>
              <a:rPr lang="fa-IR" sz="2000" b="1" dirty="0" smtClean="0">
                <a:cs typeface="B Nazanin" pitchFamily="2" charset="-78"/>
              </a:rPr>
              <a:t>درست شود.</a:t>
            </a:r>
          </a:p>
          <a:p>
            <a:pPr algn="r"/>
            <a:endParaRPr lang="fa-IR" sz="2000" b="1" dirty="0" smtClean="0">
              <a:cs typeface="B Nazanin" pitchFamily="2" charset="-78"/>
            </a:endParaRPr>
          </a:p>
          <a:p>
            <a:pPr algn="r"/>
            <a:r>
              <a:rPr lang="fa-IR" sz="2000" b="1" dirty="0">
                <a:cs typeface="B Nazanin" pitchFamily="2" charset="-78"/>
              </a:rPr>
              <a:t>درصورت امکان یک قاشق مرباخوری ماست چكيده يا پودر مغزها را متناسب با سن شيرخوار به حریره یا سوپ کودک اضافه کنید</a:t>
            </a:r>
            <a:r>
              <a:rPr lang="fa-IR" sz="2000" b="1" dirty="0" smtClean="0">
                <a:cs typeface="B Nazanin" pitchFamily="2" charset="-78"/>
              </a:rPr>
              <a:t>.</a:t>
            </a:r>
          </a:p>
          <a:p>
            <a:pPr algn="r"/>
            <a:r>
              <a:rPr lang="fa-IR" sz="2000" b="1" dirty="0" smtClean="0">
                <a:cs typeface="B Nazanin" pitchFamily="2" charset="-78"/>
              </a:rPr>
              <a:t> </a:t>
            </a:r>
          </a:p>
          <a:p>
            <a:pPr algn="r"/>
            <a:r>
              <a:rPr lang="fa-IR" sz="2000" b="1" dirty="0">
                <a:cs typeface="B Nazanin" pitchFamily="2" charset="-78"/>
              </a:rPr>
              <a:t>به غذای کودکان بزرگتر از 8 ماه، مقدار کمی </a:t>
            </a:r>
            <a:r>
              <a:rPr lang="fa-IR" sz="2000" b="1" dirty="0" smtClean="0">
                <a:cs typeface="B Nazanin" pitchFamily="2" charset="-78"/>
              </a:rPr>
              <a:t>به اندازه ی </a:t>
            </a:r>
            <a:r>
              <a:rPr lang="fa-IR" sz="2000" b="1" dirty="0">
                <a:cs typeface="B Nazanin" pitchFamily="2" charset="-78"/>
              </a:rPr>
              <a:t>یک قاشق </a:t>
            </a:r>
            <a:r>
              <a:rPr lang="fa-IR" sz="2000" b="1" dirty="0" smtClean="0">
                <a:cs typeface="B Nazanin" pitchFamily="2" charset="-78"/>
              </a:rPr>
              <a:t>مرباخوری کره </a:t>
            </a:r>
            <a:r>
              <a:rPr lang="fa-IR" sz="2000" b="1" dirty="0">
                <a:cs typeface="B Nazanin" pitchFamily="2" charset="-78"/>
              </a:rPr>
              <a:t>یا روغن اضافه کنید. اینکار بدون آنکه حجم غذای کودک را افزایش دهد، مقدار کالری آنرا زیاد کرده و بلع غذا برای کودک را </a:t>
            </a:r>
            <a:r>
              <a:rPr lang="fa-IR" sz="2000" b="1" dirty="0" smtClean="0">
                <a:cs typeface="B Nazanin" pitchFamily="2" charset="-78"/>
              </a:rPr>
              <a:t>آسان تر </a:t>
            </a:r>
            <a:r>
              <a:rPr lang="fa-IR" sz="2000" b="1" dirty="0">
                <a:cs typeface="B Nazanin" pitchFamily="2" charset="-78"/>
              </a:rPr>
              <a:t>میسازد. البته اگر مقدار زیادی روغن به غذا اضافه شود، ممکن است کودک زودتر احساس سیری کرده و نتواند </a:t>
            </a:r>
            <a:r>
              <a:rPr lang="fa-IR" sz="2000" b="1" dirty="0" smtClean="0">
                <a:cs typeface="B Nazanin" pitchFamily="2" charset="-78"/>
              </a:rPr>
              <a:t>همه ی </a:t>
            </a:r>
            <a:r>
              <a:rPr lang="fa-IR" sz="2000" b="1" dirty="0">
                <a:cs typeface="B Nazanin" pitchFamily="2" charset="-78"/>
              </a:rPr>
              <a:t>غذایش را بخورد. این بدان معنی است که </a:t>
            </a:r>
            <a:endParaRPr lang="fa-IR" sz="2000" b="1" dirty="0" smtClean="0">
              <a:cs typeface="B Nazanin" pitchFamily="2" charset="-78"/>
            </a:endParaRPr>
          </a:p>
          <a:p>
            <a:pPr marL="0" indent="0" algn="r">
              <a:buNone/>
            </a:pPr>
            <a:r>
              <a:rPr lang="fa-IR" sz="2000" b="1" dirty="0" smtClean="0">
                <a:cs typeface="B Nazanin" pitchFamily="2" charset="-78"/>
              </a:rPr>
              <a:t>کودک </a:t>
            </a:r>
            <a:r>
              <a:rPr lang="fa-IR" sz="2000" b="1" dirty="0">
                <a:cs typeface="B Nazanin" pitchFamily="2" charset="-78"/>
              </a:rPr>
              <a:t>از روغن غذا انرژی گرفته اما سایر </a:t>
            </a:r>
            <a:r>
              <a:rPr lang="fa-IR" sz="2000" b="1" dirty="0" smtClean="0">
                <a:cs typeface="B Nazanin" pitchFamily="2" charset="-78"/>
              </a:rPr>
              <a:t>مواد </a:t>
            </a:r>
            <a:r>
              <a:rPr lang="fa-IR" sz="2000" b="1" dirty="0">
                <a:cs typeface="B Nazanin" pitchFamily="2" charset="-78"/>
              </a:rPr>
              <a:t>مغذی را کم دریافت نموده است</a:t>
            </a:r>
            <a:r>
              <a:rPr lang="fa-IR" sz="2000" b="1" dirty="0" smtClean="0">
                <a:cs typeface="B Nazanin" pitchFamily="2" charset="-78"/>
              </a:rPr>
              <a:t>.</a:t>
            </a:r>
          </a:p>
          <a:p>
            <a:pPr marL="0" indent="0" algn="r">
              <a:buNone/>
            </a:pPr>
            <a:r>
              <a:rPr lang="fa-IR" sz="2000" b="1" dirty="0" smtClean="0">
                <a:cs typeface="B Nazanin" pitchFamily="2" charset="-78"/>
              </a:rPr>
              <a:t> </a:t>
            </a:r>
          </a:p>
          <a:p>
            <a:pPr algn="r"/>
            <a:r>
              <a:rPr lang="fa-IR" sz="2000" b="1" dirty="0" smtClean="0">
                <a:cs typeface="B Nazanin" pitchFamily="2" charset="-78"/>
              </a:rPr>
              <a:t>بر روی نان یا بیسکوییت کودک که به عنوان میان وعده استفاده می شود کمی کره یا روغن بمالید. </a:t>
            </a:r>
            <a:endParaRPr lang="en-US" sz="2000" b="1" dirty="0">
              <a:cs typeface="B Nazanin" pitchFamily="2" charset="-78"/>
            </a:endParaRPr>
          </a:p>
        </p:txBody>
      </p:sp>
    </p:spTree>
    <p:extLst>
      <p:ext uri="{BB962C8B-B14F-4D97-AF65-F5344CB8AC3E}">
        <p14:creationId xmlns:p14="http://schemas.microsoft.com/office/powerpoint/2010/main" xmlns="" val="3076580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ادامه...</a:t>
            </a:r>
            <a:endParaRPr lang="en-US" dirty="0">
              <a:cs typeface="B Titr" pitchFamily="2" charset="-78"/>
            </a:endParaRPr>
          </a:p>
        </p:txBody>
      </p:sp>
      <p:sp>
        <p:nvSpPr>
          <p:cNvPr id="3" name="Content Placeholder 2"/>
          <p:cNvSpPr>
            <a:spLocks noGrp="1"/>
          </p:cNvSpPr>
          <p:nvPr>
            <p:ph idx="1"/>
          </p:nvPr>
        </p:nvSpPr>
        <p:spPr/>
        <p:txBody>
          <a:bodyPr>
            <a:normAutofit/>
          </a:bodyPr>
          <a:lstStyle/>
          <a:p>
            <a:pPr algn="r"/>
            <a:r>
              <a:rPr lang="fa-IR" sz="2200" dirty="0">
                <a:cs typeface="B Nazanin" pitchFamily="2" charset="-78"/>
              </a:rPr>
              <a:t>میزان شکر موجود در غذای کودک در </a:t>
            </a:r>
            <a:r>
              <a:rPr lang="fa-IR" sz="2200" dirty="0" smtClean="0">
                <a:cs typeface="B Nazanin" pitchFamily="2" charset="-78"/>
              </a:rPr>
              <a:t>محدوده ی </a:t>
            </a:r>
            <a:r>
              <a:rPr lang="fa-IR" sz="2200" dirty="0">
                <a:cs typeface="B Nazanin" pitchFamily="2" charset="-78"/>
              </a:rPr>
              <a:t>دستور </a:t>
            </a:r>
            <a:r>
              <a:rPr lang="fa-IR" sz="2200" dirty="0" smtClean="0">
                <a:cs typeface="B Nazanin" pitchFamily="2" charset="-78"/>
              </a:rPr>
              <a:t>تهیه ی </a:t>
            </a:r>
            <a:r>
              <a:rPr lang="fa-IR" sz="2200" dirty="0">
                <a:cs typeface="B Nazanin" pitchFamily="2" charset="-78"/>
              </a:rPr>
              <a:t>غذا باشد. غذاهای شیرین ضمن تغییر </a:t>
            </a:r>
            <a:r>
              <a:rPr lang="fa-IR" sz="2200" dirty="0" smtClean="0">
                <a:cs typeface="B Nazanin" pitchFamily="2" charset="-78"/>
              </a:rPr>
              <a:t>ذائقه ی </a:t>
            </a:r>
            <a:r>
              <a:rPr lang="fa-IR" sz="2200" dirty="0">
                <a:cs typeface="B Nazanin" pitchFamily="2" charset="-78"/>
              </a:rPr>
              <a:t>کودک میتواند جایگزین غذاهای اصلی و حتی شیر مادر شده و به دلیل فقدان </a:t>
            </a:r>
            <a:endParaRPr lang="fa-IR" sz="2200" dirty="0" smtClean="0">
              <a:cs typeface="B Nazanin" pitchFamily="2" charset="-78"/>
            </a:endParaRPr>
          </a:p>
          <a:p>
            <a:pPr marL="0" indent="0" algn="r">
              <a:buNone/>
            </a:pPr>
            <a:r>
              <a:rPr lang="fa-IR" sz="2200" dirty="0" smtClean="0">
                <a:cs typeface="B Nazanin" pitchFamily="2" charset="-78"/>
              </a:rPr>
              <a:t>ریزمغذی ها </a:t>
            </a:r>
            <a:r>
              <a:rPr lang="fa-IR" sz="2200" dirty="0">
                <a:cs typeface="B Nazanin" pitchFamily="2" charset="-78"/>
              </a:rPr>
              <a:t>امکان </a:t>
            </a:r>
            <a:r>
              <a:rPr lang="fa-IR" sz="2200" dirty="0" smtClean="0">
                <a:cs typeface="B Nazanin" pitchFamily="2" charset="-78"/>
              </a:rPr>
              <a:t>ابتلای </a:t>
            </a:r>
            <a:r>
              <a:rPr lang="fa-IR" sz="2200" dirty="0">
                <a:cs typeface="B Nazanin" pitchFamily="2" charset="-78"/>
              </a:rPr>
              <a:t>کودک را به سوء تغذیه فراهم آورد</a:t>
            </a:r>
            <a:r>
              <a:rPr lang="fa-IR" sz="2200" dirty="0" smtClean="0">
                <a:cs typeface="B Nazanin" pitchFamily="2" charset="-78"/>
              </a:rPr>
              <a:t>.</a:t>
            </a:r>
          </a:p>
          <a:p>
            <a:pPr marL="0" indent="0" algn="r">
              <a:buNone/>
            </a:pPr>
            <a:endParaRPr lang="fa-IR" sz="2200" dirty="0">
              <a:cs typeface="B Nazanin" pitchFamily="2" charset="-78"/>
            </a:endParaRPr>
          </a:p>
          <a:p>
            <a:pPr marL="0" indent="0" algn="r">
              <a:buNone/>
            </a:pPr>
            <a:r>
              <a:rPr lang="fa-IR" sz="2400" dirty="0" smtClean="0">
                <a:cs typeface="B Nazanin" pitchFamily="2" charset="-78"/>
              </a:rPr>
              <a:t>زرده ی تخم مرغ </a:t>
            </a:r>
            <a:r>
              <a:rPr lang="fa-IR" sz="2400" dirty="0">
                <a:cs typeface="B Nazanin" pitchFamily="2" charset="-78"/>
              </a:rPr>
              <a:t>پخته </a:t>
            </a:r>
            <a:r>
              <a:rPr lang="fa-IR" sz="2400" dirty="0" smtClean="0">
                <a:cs typeface="B Nazanin" pitchFamily="2" charset="-78"/>
              </a:rPr>
              <a:t>علاوه </a:t>
            </a:r>
            <a:r>
              <a:rPr lang="fa-IR" sz="2400" dirty="0">
                <a:cs typeface="B Nazanin" pitchFamily="2" charset="-78"/>
              </a:rPr>
              <a:t>بر داشتن انرژی، ویتامین و آهن نيز دارد. در کودکان بزرگتر از 8 ماه، برخی از غذاها </a:t>
            </a:r>
            <a:r>
              <a:rPr lang="fa-IR" sz="2400" dirty="0" smtClean="0">
                <a:cs typeface="B Nazanin" pitchFamily="2" charset="-78"/>
              </a:rPr>
              <a:t>مانند پوره ی سیب زمینی</a:t>
            </a:r>
            <a:r>
              <a:rPr lang="fa-IR" sz="2400" dirty="0">
                <a:cs typeface="B Nazanin" pitchFamily="2" charset="-78"/>
              </a:rPr>
              <a:t>، </a:t>
            </a:r>
            <a:r>
              <a:rPr lang="fa-IR" sz="2400" dirty="0" smtClean="0">
                <a:cs typeface="B Nazanin" pitchFamily="2" charset="-78"/>
              </a:rPr>
              <a:t>پوره ی </a:t>
            </a:r>
            <a:r>
              <a:rPr lang="fa-IR" sz="2400" dirty="0">
                <a:cs typeface="B Nazanin" pitchFamily="2" charset="-78"/>
              </a:rPr>
              <a:t>هویج، ماکارونی، سوپ، </a:t>
            </a:r>
            <a:r>
              <a:rPr lang="fa-IR" sz="2400" dirty="0" smtClean="0">
                <a:cs typeface="B Nazanin" pitchFamily="2" charset="-78"/>
              </a:rPr>
              <a:t>کته </a:t>
            </a:r>
            <a:r>
              <a:rPr lang="fa-IR" sz="2400" dirty="0">
                <a:cs typeface="B Nazanin" pitchFamily="2" charset="-78"/>
              </a:rPr>
              <a:t>را </a:t>
            </a:r>
            <a:r>
              <a:rPr lang="fa-IR" sz="2400" dirty="0" smtClean="0">
                <a:cs typeface="B Nazanin" pitchFamily="2" charset="-78"/>
              </a:rPr>
              <a:t>میتوان </a:t>
            </a:r>
            <a:r>
              <a:rPr lang="fa-IR" sz="2400" dirty="0">
                <a:cs typeface="B Nazanin" pitchFamily="2" charset="-78"/>
              </a:rPr>
              <a:t>با </a:t>
            </a:r>
            <a:r>
              <a:rPr lang="fa-IR" sz="2400" dirty="0" smtClean="0">
                <a:cs typeface="B Nazanin" pitchFamily="2" charset="-78"/>
              </a:rPr>
              <a:t>زرده ی تخم مرغ </a:t>
            </a:r>
            <a:r>
              <a:rPr lang="fa-IR" sz="2400" dirty="0">
                <a:cs typeface="B Nazanin" pitchFamily="2" charset="-78"/>
              </a:rPr>
              <a:t>مقوی و مغذی نمود</a:t>
            </a:r>
            <a:r>
              <a:rPr lang="fa-IR" sz="2400" dirty="0" smtClean="0">
                <a:cs typeface="B Nazanin" pitchFamily="2" charset="-78"/>
              </a:rPr>
              <a:t>.</a:t>
            </a:r>
          </a:p>
          <a:p>
            <a:pPr marL="0" indent="0" algn="r">
              <a:buNone/>
            </a:pPr>
            <a:endParaRPr lang="fa-IR" sz="2400" dirty="0">
              <a:cs typeface="B Nazanin" pitchFamily="2" charset="-78"/>
            </a:endParaRPr>
          </a:p>
          <a:p>
            <a:pPr marL="0" indent="0" algn="r">
              <a:buNone/>
            </a:pPr>
            <a:endParaRPr lang="fa-IR" sz="2400" dirty="0" smtClean="0">
              <a:cs typeface="B Nazanin" pitchFamily="2" charset="-78"/>
            </a:endParaRPr>
          </a:p>
          <a:p>
            <a:pPr marL="0" indent="0" algn="r">
              <a:buNone/>
            </a:pPr>
            <a:endParaRPr lang="fa-IR" sz="2400" dirty="0">
              <a:cs typeface="B Nazanin" pitchFamily="2" charset="-78"/>
            </a:endParaRPr>
          </a:p>
          <a:p>
            <a:pPr marL="0" indent="0" algn="r">
              <a:buNone/>
            </a:pPr>
            <a:endParaRPr lang="fa-IR" sz="2400" dirty="0" smtClean="0">
              <a:cs typeface="B Nazanin" pitchFamily="2" charset="-78"/>
            </a:endParaRPr>
          </a:p>
          <a:p>
            <a:pPr marL="0" indent="0" algn="r">
              <a:buNone/>
            </a:pPr>
            <a:endParaRPr lang="fa-IR" sz="2400" dirty="0">
              <a:cs typeface="B Nazanin" pitchFamily="2" charset="-78"/>
            </a:endParaRPr>
          </a:p>
          <a:p>
            <a:pPr marL="0" indent="0" algn="r">
              <a:buNone/>
            </a:pPr>
            <a:endParaRPr lang="fa-IR" sz="2400" dirty="0" smtClean="0">
              <a:cs typeface="B Nazanin" pitchFamily="2" charset="-78"/>
            </a:endParaRPr>
          </a:p>
          <a:p>
            <a:pPr marL="0" indent="0" algn="r">
              <a:buNone/>
            </a:pPr>
            <a:endParaRPr lang="fa-IR" sz="2400" dirty="0">
              <a:cs typeface="B Nazanin" pitchFamily="2" charset="-78"/>
            </a:endParaRPr>
          </a:p>
          <a:p>
            <a:pPr marL="0" indent="0" algn="r">
              <a:buNone/>
            </a:pPr>
            <a:endParaRPr lang="fa-IR" sz="2400" dirty="0" smtClean="0">
              <a:cs typeface="B Nazanin" pitchFamily="2" charset="-78"/>
            </a:endParaRPr>
          </a:p>
          <a:p>
            <a:pPr marL="0" indent="0" algn="r">
              <a:buNone/>
            </a:pPr>
            <a:endParaRPr lang="en-US" sz="2200" dirty="0">
              <a:cs typeface="B Nazanin" pitchFamily="2" charset="-78"/>
            </a:endParaRPr>
          </a:p>
        </p:txBody>
      </p:sp>
    </p:spTree>
    <p:extLst>
      <p:ext uri="{BB962C8B-B14F-4D97-AF65-F5344CB8AC3E}">
        <p14:creationId xmlns:p14="http://schemas.microsoft.com/office/powerpoint/2010/main" xmlns="" val="3923086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روشهای مغذی کردن غذای کودک:</a:t>
            </a:r>
            <a:endParaRPr lang="en-US" dirty="0"/>
          </a:p>
        </p:txBody>
      </p:sp>
      <p:sp>
        <p:nvSpPr>
          <p:cNvPr id="3" name="Content Placeholder 2"/>
          <p:cNvSpPr>
            <a:spLocks noGrp="1"/>
          </p:cNvSpPr>
          <p:nvPr>
            <p:ph idx="1"/>
          </p:nvPr>
        </p:nvSpPr>
        <p:spPr/>
        <p:txBody>
          <a:bodyPr>
            <a:normAutofit/>
          </a:bodyPr>
          <a:lstStyle/>
          <a:p>
            <a:pPr algn="r"/>
            <a:r>
              <a:rPr lang="fa-IR" sz="2800" dirty="0">
                <a:cs typeface="B Nazanin" pitchFamily="2" charset="-78"/>
              </a:rPr>
              <a:t>مغذی کردن </a:t>
            </a:r>
            <a:r>
              <a:rPr lang="fa-IR" sz="2800" dirty="0" smtClean="0">
                <a:cs typeface="B Nazanin" pitchFamily="2" charset="-78"/>
              </a:rPr>
              <a:t>غذا:اضافه </a:t>
            </a:r>
            <a:r>
              <a:rPr lang="fa-IR" sz="2800" dirty="0">
                <a:cs typeface="B Nazanin" pitchFamily="2" charset="-78"/>
              </a:rPr>
              <a:t>کردن برخی مواد غذایی با هدف افزایش مقدار ویتامینها و </a:t>
            </a:r>
            <a:r>
              <a:rPr lang="fa-IR" sz="2800" dirty="0" smtClean="0">
                <a:cs typeface="B Nazanin" pitchFamily="2" charset="-78"/>
              </a:rPr>
              <a:t>املاح </a:t>
            </a:r>
            <a:r>
              <a:rPr lang="fa-IR" sz="2800" dirty="0">
                <a:cs typeface="B Nazanin" pitchFamily="2" charset="-78"/>
              </a:rPr>
              <a:t>غذا است. </a:t>
            </a:r>
            <a:endParaRPr lang="fa-IR" sz="2800" dirty="0" smtClean="0">
              <a:cs typeface="B Nazanin" pitchFamily="2" charset="-78"/>
            </a:endParaRPr>
          </a:p>
          <a:p>
            <a:pPr algn="r"/>
            <a:r>
              <a:rPr lang="fa-IR" sz="2800" dirty="0" smtClean="0">
                <a:cs typeface="B Nazanin" pitchFamily="2" charset="-78"/>
              </a:rPr>
              <a:t>از آنجایی </a:t>
            </a:r>
            <a:r>
              <a:rPr lang="fa-IR" sz="2800" dirty="0">
                <a:cs typeface="B Nazanin" pitchFamily="2" charset="-78"/>
              </a:rPr>
              <a:t>که احتمال دارد این ً کار باعث افزایش حجم غذای کودک شود، </a:t>
            </a:r>
            <a:r>
              <a:rPr lang="fa-IR" sz="2800" dirty="0" smtClean="0">
                <a:cs typeface="B Nazanin" pitchFamily="2" charset="-78"/>
              </a:rPr>
              <a:t>لازم </a:t>
            </a:r>
            <a:r>
              <a:rPr lang="fa-IR" sz="2800" dirty="0">
                <a:cs typeface="B Nazanin" pitchFamily="2" charset="-78"/>
              </a:rPr>
              <a:t>است حتما مغذی کردن به همراه مقوی سازی غذای کودک انجام گیرد. روشهاي زير براي مغذی سازی غذای کودک توصیه میشود: </a:t>
            </a:r>
            <a:endParaRPr lang="fa-IR" sz="2800" dirty="0" smtClean="0">
              <a:cs typeface="B Nazanin" pitchFamily="2" charset="-78"/>
            </a:endParaRPr>
          </a:p>
          <a:p>
            <a:pPr algn="r"/>
            <a:r>
              <a:rPr lang="fa-IR" sz="2800" dirty="0" smtClean="0">
                <a:cs typeface="B Nazanin" pitchFamily="2" charset="-78"/>
              </a:rPr>
              <a:t>بعد </a:t>
            </a:r>
            <a:r>
              <a:rPr lang="fa-IR" sz="2800" dirty="0">
                <a:cs typeface="B Nazanin" pitchFamily="2" charset="-78"/>
              </a:rPr>
              <a:t>از 9 ماهگی، پودر </a:t>
            </a:r>
            <a:r>
              <a:rPr lang="fa-IR" sz="2800" dirty="0" smtClean="0">
                <a:cs typeface="B Nazanin" pitchFamily="2" charset="-78"/>
              </a:rPr>
              <a:t>جوانه ی غلات </a:t>
            </a:r>
            <a:r>
              <a:rPr lang="fa-IR" sz="2800" dirty="0">
                <a:cs typeface="B Nazanin" pitchFamily="2" charset="-78"/>
              </a:rPr>
              <a:t>و حبوبات به برخی از غذاها )</a:t>
            </a:r>
            <a:r>
              <a:rPr lang="fa-IR" sz="2800" dirty="0" smtClean="0">
                <a:cs typeface="B Nazanin" pitchFamily="2" charset="-78"/>
              </a:rPr>
              <a:t>به ویژه </a:t>
            </a:r>
            <a:r>
              <a:rPr lang="fa-IR" sz="2800" dirty="0">
                <a:cs typeface="B Nazanin" pitchFamily="2" charset="-78"/>
              </a:rPr>
              <a:t>سوپ، فرنی با شیر مادر و کته( اضافه شود. </a:t>
            </a:r>
            <a:r>
              <a:rPr lang="fa-IR" sz="2800" dirty="0" smtClean="0">
                <a:cs typeface="B Nazanin" pitchFamily="2" charset="-78"/>
              </a:rPr>
              <a:t>میوه ها </a:t>
            </a:r>
            <a:r>
              <a:rPr lang="fa-IR" sz="2800" dirty="0">
                <a:cs typeface="B Nazanin" pitchFamily="2" charset="-78"/>
              </a:rPr>
              <a:t>و سبزیها از جمله مواد </a:t>
            </a:r>
            <a:r>
              <a:rPr lang="fa-IR" sz="2800" dirty="0" smtClean="0">
                <a:cs typeface="B Nazanin" pitchFamily="2" charset="-78"/>
              </a:rPr>
              <a:t>غنی </a:t>
            </a:r>
            <a:r>
              <a:rPr lang="fa-IR" sz="2800" dirty="0">
                <a:cs typeface="B Nazanin" pitchFamily="2" charset="-78"/>
              </a:rPr>
              <a:t>از ویتامین و </a:t>
            </a:r>
            <a:r>
              <a:rPr lang="fa-IR" sz="2800" dirty="0" smtClean="0">
                <a:cs typeface="B Nazanin" pitchFamily="2" charset="-78"/>
              </a:rPr>
              <a:t>املاح  به شمار </a:t>
            </a:r>
            <a:r>
              <a:rPr lang="fa-IR" sz="2800" dirty="0">
                <a:cs typeface="B Nazanin" pitchFamily="2" charset="-78"/>
              </a:rPr>
              <a:t>میروند که میتوانند در مغذی سازی </a:t>
            </a:r>
            <a:r>
              <a:rPr lang="fa-IR" sz="2800" dirty="0" smtClean="0">
                <a:cs typeface="B Nazanin" pitchFamily="2" charset="-78"/>
              </a:rPr>
              <a:t>غذا مورد</a:t>
            </a:r>
            <a:r>
              <a:rPr lang="fa-IR" sz="2800" dirty="0">
                <a:cs typeface="B Nazanin" pitchFamily="2" charset="-78"/>
              </a:rPr>
              <a:t> استفاده قرار </a:t>
            </a:r>
            <a:r>
              <a:rPr lang="fa-IR" sz="2800" dirty="0" smtClean="0">
                <a:cs typeface="B Nazanin" pitchFamily="2" charset="-78"/>
              </a:rPr>
              <a:t>گیرند     </a:t>
            </a:r>
            <a:endParaRPr lang="en-US" sz="2800" dirty="0">
              <a:cs typeface="B Nazanin" pitchFamily="2" charset="-78"/>
            </a:endParaRPr>
          </a:p>
        </p:txBody>
      </p:sp>
    </p:spTree>
    <p:extLst>
      <p:ext uri="{BB962C8B-B14F-4D97-AF65-F5344CB8AC3E}">
        <p14:creationId xmlns:p14="http://schemas.microsoft.com/office/powerpoint/2010/main" xmlns="" val="1264698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812857704"/>
              </p:ext>
            </p:extLst>
          </p:nvPr>
        </p:nvGraphicFramePr>
        <p:xfrm>
          <a:off x="457200" y="228600"/>
          <a:ext cx="7696200" cy="5817477"/>
        </p:xfrm>
        <a:graphic>
          <a:graphicData uri="http://schemas.openxmlformats.org/drawingml/2006/table">
            <a:tbl>
              <a:tblPr firstRow="1" bandRow="1">
                <a:tableStyleId>{5C22544A-7EE6-4342-B048-85BDC9FD1C3A}</a:tableStyleId>
              </a:tblPr>
              <a:tblGrid>
                <a:gridCol w="2280355"/>
                <a:gridCol w="2914580"/>
                <a:gridCol w="2501265"/>
              </a:tblGrid>
              <a:tr h="457200">
                <a:tc>
                  <a:txBody>
                    <a:bodyPr/>
                    <a:lstStyle/>
                    <a:p>
                      <a:pPr algn="ctr"/>
                      <a:r>
                        <a:rPr lang="fa-IR" dirty="0" smtClean="0"/>
                        <a:t>انرژی</a:t>
                      </a:r>
                      <a:endParaRPr lang="en-US" dirty="0"/>
                    </a:p>
                  </a:txBody>
                  <a:tcPr/>
                </a:tc>
                <a:tc>
                  <a:txBody>
                    <a:bodyPr/>
                    <a:lstStyle/>
                    <a:p>
                      <a:pPr algn="ctr"/>
                      <a:r>
                        <a:rPr lang="fa-IR" dirty="0" smtClean="0"/>
                        <a:t>مقدار </a:t>
                      </a:r>
                      <a:endParaRPr lang="en-US" dirty="0"/>
                    </a:p>
                  </a:txBody>
                  <a:tcPr/>
                </a:tc>
                <a:tc>
                  <a:txBody>
                    <a:bodyPr/>
                    <a:lstStyle/>
                    <a:p>
                      <a:r>
                        <a:rPr lang="fa-IR" dirty="0" smtClean="0"/>
                        <a:t>ماده غذایی</a:t>
                      </a:r>
                      <a:endParaRPr lang="en-US" dirty="0"/>
                    </a:p>
                  </a:txBody>
                  <a:tcPr/>
                </a:tc>
              </a:tr>
              <a:tr h="415159">
                <a:tc rowSpan="6">
                  <a:txBody>
                    <a:bodyPr/>
                    <a:lstStyle/>
                    <a:p>
                      <a:pPr algn="r"/>
                      <a:r>
                        <a:rPr lang="fa-IR" dirty="0" smtClean="0">
                          <a:cs typeface="B Nazanin" pitchFamily="2" charset="-78"/>
                        </a:rPr>
                        <a:t>هریک معادل 40 کیلوکالری</a:t>
                      </a:r>
                      <a:endParaRPr lang="en-US" dirty="0">
                        <a:cs typeface="B Nazanin" pitchFamily="2" charset="-78"/>
                      </a:endParaRPr>
                    </a:p>
                  </a:txBody>
                  <a:tcPr/>
                </a:tc>
                <a:tc>
                  <a:txBody>
                    <a:bodyPr/>
                    <a:lstStyle/>
                    <a:p>
                      <a:pPr algn="r"/>
                      <a:r>
                        <a:rPr lang="fa-IR" dirty="0" smtClean="0">
                          <a:cs typeface="B Nazanin" pitchFamily="2" charset="-78"/>
                        </a:rPr>
                        <a:t>2 قاشق غذاخوری</a:t>
                      </a:r>
                      <a:endParaRPr lang="en-US" dirty="0">
                        <a:cs typeface="B Nazanin" pitchFamily="2" charset="-78"/>
                      </a:endParaRPr>
                    </a:p>
                  </a:txBody>
                  <a:tcPr/>
                </a:tc>
                <a:tc>
                  <a:txBody>
                    <a:bodyPr/>
                    <a:lstStyle/>
                    <a:p>
                      <a:pPr algn="r"/>
                      <a:r>
                        <a:rPr lang="fa-IR" dirty="0" smtClean="0">
                          <a:cs typeface="B Nazanin" pitchFamily="2" charset="-78"/>
                        </a:rPr>
                        <a:t>برنج پخته</a:t>
                      </a:r>
                      <a:endParaRPr lang="en-US" dirty="0">
                        <a:cs typeface="B Nazanin" pitchFamily="2" charset="-78"/>
                      </a:endParaRPr>
                    </a:p>
                  </a:txBody>
                  <a:tcPr/>
                </a:tc>
              </a:tr>
              <a:tr h="499241">
                <a:tc vMerge="1">
                  <a:txBody>
                    <a:bodyPr/>
                    <a:lstStyle/>
                    <a:p>
                      <a:endParaRPr lang="en-US"/>
                    </a:p>
                  </a:txBody>
                  <a:tcPr/>
                </a:tc>
                <a:tc>
                  <a:txBody>
                    <a:bodyPr/>
                    <a:lstStyle/>
                    <a:p>
                      <a:pPr algn="r"/>
                      <a:r>
                        <a:rPr lang="fa-IR" dirty="0" smtClean="0">
                          <a:cs typeface="B Nazanin" pitchFamily="2" charset="-78"/>
                        </a:rPr>
                        <a:t>5 1گرم معادل یک هشتم نان</a:t>
                      </a:r>
                      <a:endParaRPr lang="en-US" dirty="0">
                        <a:cs typeface="B Nazanin" pitchFamily="2" charset="-78"/>
                      </a:endParaRPr>
                    </a:p>
                  </a:txBody>
                  <a:tcPr/>
                </a:tc>
                <a:tc>
                  <a:txBody>
                    <a:bodyPr/>
                    <a:lstStyle/>
                    <a:p>
                      <a:pPr algn="r"/>
                      <a:r>
                        <a:rPr lang="fa-IR" dirty="0" smtClean="0">
                          <a:cs typeface="B Nazanin" pitchFamily="2" charset="-78"/>
                        </a:rPr>
                        <a:t>نان لواش</a:t>
                      </a:r>
                      <a:endParaRPr lang="en-US" dirty="0">
                        <a:cs typeface="B Nazanin" pitchFamily="2" charset="-78"/>
                      </a:endParaRPr>
                    </a:p>
                  </a:txBody>
                  <a:tcPr/>
                </a:tc>
              </a:tr>
              <a:tr h="534713">
                <a:tc vMerge="1">
                  <a:txBody>
                    <a:bodyPr/>
                    <a:lstStyle/>
                    <a:p>
                      <a:endParaRPr lang="en-US"/>
                    </a:p>
                  </a:txBody>
                  <a:tcPr/>
                </a:tc>
                <a:tc>
                  <a:txBody>
                    <a:bodyPr/>
                    <a:lstStyle/>
                    <a:p>
                      <a:pPr algn="r"/>
                      <a:r>
                        <a:rPr lang="fa-IR" dirty="0" smtClean="0">
                          <a:cs typeface="B Nazanin" pitchFamily="2" charset="-78"/>
                        </a:rPr>
                        <a:t>5 1گرم معادل نصف یک کف دست</a:t>
                      </a:r>
                      <a:endParaRPr lang="en-US" dirty="0">
                        <a:cs typeface="B Nazanin" pitchFamily="2" charset="-78"/>
                      </a:endParaRPr>
                    </a:p>
                  </a:txBody>
                  <a:tcPr/>
                </a:tc>
                <a:tc>
                  <a:txBody>
                    <a:bodyPr/>
                    <a:lstStyle/>
                    <a:p>
                      <a:pPr algn="r"/>
                      <a:r>
                        <a:rPr lang="fa-IR" dirty="0" smtClean="0">
                          <a:cs typeface="B Nazanin" pitchFamily="2" charset="-78"/>
                        </a:rPr>
                        <a:t>نان بربری یا سنگک</a:t>
                      </a:r>
                      <a:endParaRPr lang="en-US" dirty="0">
                        <a:cs typeface="B Nazanin" pitchFamily="2" charset="-78"/>
                      </a:endParaRPr>
                    </a:p>
                  </a:txBody>
                  <a:tcPr/>
                </a:tc>
              </a:tr>
              <a:tr h="415159">
                <a:tc vMerge="1">
                  <a:txBody>
                    <a:bodyPr/>
                    <a:lstStyle/>
                    <a:p>
                      <a:endParaRPr lang="en-US"/>
                    </a:p>
                  </a:txBody>
                  <a:tcPr/>
                </a:tc>
                <a:tc>
                  <a:txBody>
                    <a:bodyPr/>
                    <a:lstStyle/>
                    <a:p>
                      <a:pPr algn="r"/>
                      <a:r>
                        <a:rPr lang="fa-IR" dirty="0" smtClean="0">
                          <a:cs typeface="B Nazanin" pitchFamily="2" charset="-78"/>
                        </a:rPr>
                        <a:t>نصف عدد متوسط</a:t>
                      </a:r>
                      <a:endParaRPr lang="en-US" dirty="0">
                        <a:cs typeface="B Nazanin" pitchFamily="2" charset="-78"/>
                      </a:endParaRPr>
                    </a:p>
                  </a:txBody>
                  <a:tcPr/>
                </a:tc>
                <a:tc>
                  <a:txBody>
                    <a:bodyPr/>
                    <a:lstStyle/>
                    <a:p>
                      <a:pPr algn="r"/>
                      <a:r>
                        <a:rPr lang="fa-IR" dirty="0" smtClean="0">
                          <a:cs typeface="B Nazanin" pitchFamily="2" charset="-78"/>
                        </a:rPr>
                        <a:t>سیب زمینی پخته</a:t>
                      </a:r>
                      <a:endParaRPr lang="en-US" dirty="0">
                        <a:cs typeface="B Nazanin" pitchFamily="2" charset="-78"/>
                      </a:endParaRPr>
                    </a:p>
                  </a:txBody>
                  <a:tcPr/>
                </a:tc>
              </a:tr>
              <a:tr h="415159">
                <a:tc vMerge="1">
                  <a:txBody>
                    <a:bodyPr/>
                    <a:lstStyle/>
                    <a:p>
                      <a:endParaRPr lang="en-US"/>
                    </a:p>
                  </a:txBody>
                  <a:tcPr/>
                </a:tc>
                <a:tc>
                  <a:txBody>
                    <a:bodyPr/>
                    <a:lstStyle/>
                    <a:p>
                      <a:pPr algn="r"/>
                      <a:r>
                        <a:rPr lang="fa-IR" dirty="0" smtClean="0">
                          <a:cs typeface="B Nazanin" pitchFamily="2" charset="-78"/>
                        </a:rPr>
                        <a:t>2 قاشق غذاخوری</a:t>
                      </a:r>
                      <a:endParaRPr lang="en-US" dirty="0">
                        <a:cs typeface="B Nazanin" pitchFamily="2" charset="-78"/>
                      </a:endParaRPr>
                    </a:p>
                  </a:txBody>
                  <a:tcPr/>
                </a:tc>
                <a:tc>
                  <a:txBody>
                    <a:bodyPr/>
                    <a:lstStyle/>
                    <a:p>
                      <a:pPr algn="r"/>
                      <a:r>
                        <a:rPr lang="fa-IR" dirty="0" smtClean="0">
                          <a:cs typeface="B Nazanin" pitchFamily="2" charset="-78"/>
                        </a:rPr>
                        <a:t>حبوبات پخته</a:t>
                      </a:r>
                      <a:endParaRPr lang="en-US" dirty="0">
                        <a:cs typeface="B Nazanin" pitchFamily="2" charset="-78"/>
                      </a:endParaRPr>
                    </a:p>
                  </a:txBody>
                  <a:tcPr/>
                </a:tc>
              </a:tr>
              <a:tr h="415159">
                <a:tc vMerge="1">
                  <a:txBody>
                    <a:bodyPr/>
                    <a:lstStyle/>
                    <a:p>
                      <a:endParaRPr lang="en-US"/>
                    </a:p>
                  </a:txBody>
                  <a:tcPr/>
                </a:tc>
                <a:tc>
                  <a:txBody>
                    <a:bodyPr/>
                    <a:lstStyle/>
                    <a:p>
                      <a:pPr algn="r"/>
                      <a:r>
                        <a:rPr lang="fa-IR" dirty="0" smtClean="0">
                          <a:cs typeface="B Nazanin" pitchFamily="2" charset="-78"/>
                        </a:rPr>
                        <a:t>1/5عدد معادل 15 گرم</a:t>
                      </a:r>
                      <a:endParaRPr lang="en-US" dirty="0">
                        <a:cs typeface="B Nazanin" pitchFamily="2" charset="-78"/>
                      </a:endParaRPr>
                    </a:p>
                  </a:txBody>
                  <a:tcPr/>
                </a:tc>
                <a:tc>
                  <a:txBody>
                    <a:bodyPr/>
                    <a:lstStyle/>
                    <a:p>
                      <a:pPr algn="r"/>
                      <a:r>
                        <a:rPr lang="fa-IR" dirty="0" smtClean="0">
                          <a:cs typeface="B Nazanin" pitchFamily="2" charset="-78"/>
                        </a:rPr>
                        <a:t>بیسکویت ساده</a:t>
                      </a:r>
                      <a:endParaRPr lang="en-US" dirty="0">
                        <a:cs typeface="B Nazanin" pitchFamily="2" charset="-78"/>
                      </a:endParaRPr>
                    </a:p>
                  </a:txBody>
                  <a:tcPr/>
                </a:tc>
              </a:tr>
              <a:tr h="415159">
                <a:tc rowSpan="2">
                  <a:txBody>
                    <a:bodyPr/>
                    <a:lstStyle/>
                    <a:p>
                      <a:r>
                        <a:rPr lang="fa-IR" dirty="0" smtClean="0">
                          <a:cs typeface="B Nazanin" pitchFamily="2" charset="-78"/>
                        </a:rPr>
                        <a:t>هریک</a:t>
                      </a:r>
                      <a:r>
                        <a:rPr lang="fa-IR" baseline="0" dirty="0" smtClean="0">
                          <a:cs typeface="B Nazanin" pitchFamily="2" charset="-78"/>
                        </a:rPr>
                        <a:t> معادل 60کیلوکالری</a:t>
                      </a:r>
                      <a:endParaRPr lang="en-US" dirty="0">
                        <a:cs typeface="B Nazanin" pitchFamily="2" charset="-78"/>
                      </a:endParaRPr>
                    </a:p>
                  </a:txBody>
                  <a:tcPr/>
                </a:tc>
                <a:tc>
                  <a:txBody>
                    <a:bodyPr/>
                    <a:lstStyle/>
                    <a:p>
                      <a:pPr algn="r"/>
                      <a:r>
                        <a:rPr lang="fa-IR" dirty="0" smtClean="0">
                          <a:cs typeface="B Nazanin" pitchFamily="2" charset="-78"/>
                        </a:rPr>
                        <a:t>نصف لیوان</a:t>
                      </a:r>
                      <a:endParaRPr lang="en-US" dirty="0">
                        <a:cs typeface="B Nazanin" pitchFamily="2" charset="-78"/>
                      </a:endParaRPr>
                    </a:p>
                  </a:txBody>
                  <a:tcPr/>
                </a:tc>
                <a:tc>
                  <a:txBody>
                    <a:bodyPr/>
                    <a:lstStyle/>
                    <a:p>
                      <a:pPr algn="r"/>
                      <a:r>
                        <a:rPr lang="fa-IR" dirty="0" smtClean="0">
                          <a:cs typeface="B Nazanin" pitchFamily="2" charset="-78"/>
                        </a:rPr>
                        <a:t>شیر</a:t>
                      </a:r>
                      <a:endParaRPr lang="en-US" dirty="0">
                        <a:cs typeface="B Nazanin" pitchFamily="2" charset="-78"/>
                      </a:endParaRPr>
                    </a:p>
                  </a:txBody>
                  <a:tcPr/>
                </a:tc>
              </a:tr>
              <a:tr h="415159">
                <a:tc vMerge="1">
                  <a:txBody>
                    <a:bodyPr/>
                    <a:lstStyle/>
                    <a:p>
                      <a:endParaRPr lang="en-US"/>
                    </a:p>
                  </a:txBody>
                  <a:tcPr/>
                </a:tc>
                <a:tc>
                  <a:txBody>
                    <a:bodyPr/>
                    <a:lstStyle/>
                    <a:p>
                      <a:pPr algn="r"/>
                      <a:r>
                        <a:rPr lang="fa-IR" dirty="0" smtClean="0">
                          <a:cs typeface="B Nazanin" pitchFamily="2" charset="-78"/>
                        </a:rPr>
                        <a:t>نصف لیوان</a:t>
                      </a:r>
                      <a:endParaRPr lang="en-US" dirty="0">
                        <a:cs typeface="B Nazanin" pitchFamily="2" charset="-78"/>
                      </a:endParaRPr>
                    </a:p>
                  </a:txBody>
                  <a:tcPr/>
                </a:tc>
                <a:tc>
                  <a:txBody>
                    <a:bodyPr/>
                    <a:lstStyle/>
                    <a:p>
                      <a:pPr algn="r"/>
                      <a:r>
                        <a:rPr lang="fa-IR" dirty="0" smtClean="0">
                          <a:cs typeface="B Nazanin" pitchFamily="2" charset="-78"/>
                        </a:rPr>
                        <a:t>ماست</a:t>
                      </a:r>
                      <a:endParaRPr lang="en-US" dirty="0">
                        <a:cs typeface="B Nazanin" pitchFamily="2" charset="-78"/>
                      </a:endParaRPr>
                    </a:p>
                  </a:txBody>
                  <a:tcPr/>
                </a:tc>
              </a:tr>
              <a:tr h="589892">
                <a:tc rowSpan="4">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a-IR" dirty="0" smtClean="0">
                          <a:cs typeface="B Nazanin" pitchFamily="2" charset="-78"/>
                        </a:rPr>
                        <a:t>هریک معادل 70 کیلوکالری</a:t>
                      </a:r>
                      <a:endParaRPr lang="en-US" dirty="0" smtClean="0">
                        <a:cs typeface="B Nazanin" pitchFamily="2" charset="-78"/>
                      </a:endParaRPr>
                    </a:p>
                  </a:txBody>
                  <a:tcPr/>
                </a:tc>
                <a:tc>
                  <a:txBody>
                    <a:bodyPr/>
                    <a:lstStyle/>
                    <a:p>
                      <a:pPr algn="r"/>
                      <a:r>
                        <a:rPr lang="fa-IR" dirty="0" smtClean="0">
                          <a:cs typeface="B Nazanin" pitchFamily="2" charset="-78"/>
                        </a:rPr>
                        <a:t>نصف عدد متوسط</a:t>
                      </a:r>
                      <a:endParaRPr lang="en-US" dirty="0">
                        <a:cs typeface="B Nazanin" pitchFamily="2" charset="-78"/>
                      </a:endParaRPr>
                    </a:p>
                  </a:txBody>
                  <a:tcPr/>
                </a:tc>
                <a:tc>
                  <a:txBody>
                    <a:bodyPr/>
                    <a:lstStyle/>
                    <a:p>
                      <a:pPr algn="r"/>
                      <a:r>
                        <a:rPr lang="fa-IR" dirty="0" smtClean="0">
                          <a:cs typeface="B Nazanin" pitchFamily="2" charset="-78"/>
                        </a:rPr>
                        <a:t>تخم ­مرغ آبپز</a:t>
                      </a:r>
                      <a:endParaRPr lang="en-US" dirty="0">
                        <a:cs typeface="B Nazanin" pitchFamily="2" charset="-78"/>
                      </a:endParaRPr>
                    </a:p>
                  </a:txBody>
                  <a:tcPr/>
                </a:tc>
              </a:tr>
              <a:tr h="415159">
                <a:tc vMerge="1">
                  <a:txBody>
                    <a:bodyPr/>
                    <a:lstStyle/>
                    <a:p>
                      <a:endParaRPr lang="en-US"/>
                    </a:p>
                  </a:txBody>
                  <a:tcPr/>
                </a:tc>
                <a:tc>
                  <a:txBody>
                    <a:bodyPr/>
                    <a:lstStyle/>
                    <a:p>
                      <a:pPr algn="r"/>
                      <a:r>
                        <a:rPr lang="fa-IR" dirty="0" smtClean="0">
                          <a:cs typeface="B Nazanin" pitchFamily="2" charset="-78"/>
                        </a:rPr>
                        <a:t>0 3گرم معادل 1 قوطی کبریت</a:t>
                      </a:r>
                      <a:endParaRPr lang="en-US" dirty="0">
                        <a:cs typeface="B Nazanin" pitchFamily="2" charset="-78"/>
                      </a:endParaRPr>
                    </a:p>
                  </a:txBody>
                  <a:tcPr/>
                </a:tc>
                <a:tc>
                  <a:txBody>
                    <a:bodyPr/>
                    <a:lstStyle/>
                    <a:p>
                      <a:pPr algn="r"/>
                      <a:r>
                        <a:rPr lang="fa-IR" dirty="0" smtClean="0">
                          <a:cs typeface="B Nazanin" pitchFamily="2" charset="-78"/>
                        </a:rPr>
                        <a:t>پنیر</a:t>
                      </a:r>
                      <a:endParaRPr lang="en-US" dirty="0">
                        <a:cs typeface="B Nazanin" pitchFamily="2" charset="-78"/>
                      </a:endParaRPr>
                    </a:p>
                  </a:txBody>
                  <a:tcPr/>
                </a:tc>
              </a:tr>
              <a:tr h="415159">
                <a:tc vMerge="1">
                  <a:txBody>
                    <a:bodyPr/>
                    <a:lstStyle/>
                    <a:p>
                      <a:endParaRPr lang="en-US"/>
                    </a:p>
                  </a:txBody>
                  <a:tcPr/>
                </a:tc>
                <a:tc>
                  <a:txBody>
                    <a:bodyPr/>
                    <a:lstStyle/>
                    <a:p>
                      <a:pPr algn="r"/>
                      <a:r>
                        <a:rPr lang="fa-IR" dirty="0" smtClean="0">
                          <a:cs typeface="B Nazanin" pitchFamily="2" charset="-78"/>
                        </a:rPr>
                        <a:t>30 گرم معادل 2 قاشق غذاخوری</a:t>
                      </a:r>
                      <a:endParaRPr lang="en-US" dirty="0">
                        <a:cs typeface="B Nazanin" pitchFamily="2" charset="-78"/>
                      </a:endParaRPr>
                    </a:p>
                  </a:txBody>
                  <a:tcPr/>
                </a:tc>
                <a:tc>
                  <a:txBody>
                    <a:bodyPr/>
                    <a:lstStyle/>
                    <a:p>
                      <a:pPr algn="r"/>
                      <a:r>
                        <a:rPr lang="fa-IR" dirty="0" smtClean="0">
                          <a:cs typeface="B Nazanin" pitchFamily="2" charset="-78"/>
                        </a:rPr>
                        <a:t>گوشت قرمز</a:t>
                      </a:r>
                      <a:endParaRPr lang="en-US" dirty="0">
                        <a:cs typeface="B Nazanin" pitchFamily="2" charset="-78"/>
                      </a:endParaRPr>
                    </a:p>
                  </a:txBody>
                  <a:tcPr/>
                </a:tc>
              </a:tr>
              <a:tr h="415159">
                <a:tc vMerge="1">
                  <a:txBody>
                    <a:bodyPr/>
                    <a:lstStyle/>
                    <a:p>
                      <a:endParaRPr lang="en-US"/>
                    </a:p>
                  </a:txBody>
                  <a:tcPr/>
                </a:tc>
                <a:tc>
                  <a:txBody>
                    <a:bodyPr/>
                    <a:lstStyle/>
                    <a:p>
                      <a:pPr algn="r"/>
                      <a:r>
                        <a:rPr lang="fa-IR" dirty="0" smtClean="0">
                          <a:cs typeface="B Nazanin" pitchFamily="2" charset="-78"/>
                        </a:rPr>
                        <a:t>30 گرم معادل 2 قاشق غذاخوری</a:t>
                      </a:r>
                      <a:endParaRPr lang="en-US" dirty="0">
                        <a:cs typeface="B Nazanin" pitchFamily="2" charset="-78"/>
                      </a:endParaRPr>
                    </a:p>
                  </a:txBody>
                  <a:tcPr/>
                </a:tc>
                <a:tc>
                  <a:txBody>
                    <a:bodyPr/>
                    <a:lstStyle/>
                    <a:p>
                      <a:pPr algn="r"/>
                      <a:r>
                        <a:rPr lang="fa-IR" dirty="0" smtClean="0">
                          <a:cs typeface="B Nazanin" pitchFamily="2" charset="-78"/>
                        </a:rPr>
                        <a:t>گوشت چرخشده</a:t>
                      </a:r>
                      <a:endParaRPr lang="en-US" dirty="0">
                        <a:cs typeface="B Nazanin" pitchFamily="2" charset="-78"/>
                      </a:endParaRPr>
                    </a:p>
                  </a:txBody>
                  <a:tcPr/>
                </a:tc>
              </a:tr>
            </a:tbl>
          </a:graphicData>
        </a:graphic>
      </p:graphicFrame>
    </p:spTree>
    <p:extLst>
      <p:ext uri="{BB962C8B-B14F-4D97-AF65-F5344CB8AC3E}">
        <p14:creationId xmlns:p14="http://schemas.microsoft.com/office/powerpoint/2010/main" xmlns="" val="746615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990600"/>
          </a:xfrm>
        </p:spPr>
        <p:txBody>
          <a:bodyPr/>
          <a:lstStyle/>
          <a:p>
            <a:pPr algn="ctr"/>
            <a:r>
              <a:rPr lang="fa-IR" dirty="0" smtClean="0"/>
              <a:t>ادامه</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34646152"/>
              </p:ext>
            </p:extLst>
          </p:nvPr>
        </p:nvGraphicFramePr>
        <p:xfrm>
          <a:off x="304800" y="1554161"/>
          <a:ext cx="8686800" cy="4084638"/>
        </p:xfrm>
        <a:graphic>
          <a:graphicData uri="http://schemas.openxmlformats.org/drawingml/2006/table">
            <a:tbl>
              <a:tblPr firstRow="1" bandRow="1">
                <a:tableStyleId>{5C22544A-7EE6-4342-B048-85BDC9FD1C3A}</a:tableStyleId>
              </a:tblPr>
              <a:tblGrid>
                <a:gridCol w="2895600"/>
                <a:gridCol w="2819400"/>
                <a:gridCol w="2971800"/>
              </a:tblGrid>
              <a:tr h="432143">
                <a:tc>
                  <a:txBody>
                    <a:bodyPr/>
                    <a:lstStyle/>
                    <a:p>
                      <a:pPr algn="ctr"/>
                      <a:r>
                        <a:rPr lang="fa-IR" dirty="0" smtClean="0"/>
                        <a:t>انرژی</a:t>
                      </a:r>
                      <a:endParaRPr lang="en-US" dirty="0"/>
                    </a:p>
                  </a:txBody>
                  <a:tcPr/>
                </a:tc>
                <a:tc>
                  <a:txBody>
                    <a:bodyPr/>
                    <a:lstStyle/>
                    <a:p>
                      <a:pPr algn="ctr"/>
                      <a:r>
                        <a:rPr lang="fa-IR" dirty="0" smtClean="0"/>
                        <a:t>مقدار</a:t>
                      </a:r>
                      <a:endParaRPr lang="en-US" dirty="0"/>
                    </a:p>
                  </a:txBody>
                  <a:tcPr/>
                </a:tc>
                <a:tc>
                  <a:txBody>
                    <a:bodyPr/>
                    <a:lstStyle/>
                    <a:p>
                      <a:pPr algn="ctr"/>
                      <a:r>
                        <a:rPr lang="fa-IR" dirty="0" smtClean="0"/>
                        <a:t>ماده ی غذایی</a:t>
                      </a:r>
                      <a:endParaRPr lang="en-US" dirty="0"/>
                    </a:p>
                  </a:txBody>
                  <a:tcPr/>
                </a:tc>
              </a:tr>
              <a:tr h="432143">
                <a:tc rowSpan="3">
                  <a:txBody>
                    <a:bodyPr/>
                    <a:lstStyle/>
                    <a:p>
                      <a:pPr algn="r"/>
                      <a:r>
                        <a:rPr lang="fa-IR" dirty="0" smtClean="0">
                          <a:cs typeface="B Nazanin" pitchFamily="2" charset="-78"/>
                        </a:rPr>
                        <a:t>هریک معادل 70 کیلوکالری</a:t>
                      </a:r>
                      <a:endParaRPr lang="en-US" dirty="0">
                        <a:cs typeface="B Nazanin" pitchFamily="2" charset="-78"/>
                      </a:endParaRPr>
                    </a:p>
                  </a:txBody>
                  <a:tcPr/>
                </a:tc>
                <a:tc>
                  <a:txBody>
                    <a:bodyPr/>
                    <a:lstStyle/>
                    <a:p>
                      <a:pPr algn="r"/>
                      <a:r>
                        <a:rPr lang="fa-IR" baseline="0" dirty="0" smtClean="0">
                          <a:cs typeface="B Nazanin" pitchFamily="2" charset="-78"/>
                        </a:rPr>
                        <a:t> حدود یک </a:t>
                      </a:r>
                      <a:r>
                        <a:rPr lang="fa-IR" dirty="0" smtClean="0">
                          <a:cs typeface="B Nazanin" pitchFamily="2" charset="-78"/>
                        </a:rPr>
                        <a:t>‌­چهارم ران کامل مرغ</a:t>
                      </a:r>
                      <a:endParaRPr lang="en-US" dirty="0">
                        <a:cs typeface="B Nazanin" pitchFamily="2" charset="-78"/>
                      </a:endParaRPr>
                    </a:p>
                  </a:txBody>
                  <a:tcPr/>
                </a:tc>
                <a:tc>
                  <a:txBody>
                    <a:bodyPr/>
                    <a:lstStyle/>
                    <a:p>
                      <a:pPr algn="r"/>
                      <a:r>
                        <a:rPr lang="fa-IR" dirty="0" smtClean="0">
                          <a:cs typeface="B Nazanin" pitchFamily="2" charset="-78"/>
                        </a:rPr>
                        <a:t>گوشت مرغ (ران)</a:t>
                      </a:r>
                      <a:endParaRPr lang="en-US" dirty="0">
                        <a:cs typeface="B Nazanin" pitchFamily="2" charset="-78"/>
                      </a:endParaRPr>
                    </a:p>
                  </a:txBody>
                  <a:tcPr/>
                </a:tc>
              </a:tr>
              <a:tr h="745890">
                <a:tc vMerge="1">
                  <a:txBody>
                    <a:bodyPr/>
                    <a:lstStyle/>
                    <a:p>
                      <a:pPr algn="r"/>
                      <a:endParaRPr lang="en-US" dirty="0">
                        <a:cs typeface="B Nazanin" pitchFamily="2" charset="-78"/>
                      </a:endParaRPr>
                    </a:p>
                  </a:txBody>
                  <a:tcPr/>
                </a:tc>
                <a:tc>
                  <a:txBody>
                    <a:bodyPr/>
                    <a:lstStyle/>
                    <a:p>
                      <a:pPr algn="r"/>
                      <a:r>
                        <a:rPr lang="fa-IR" dirty="0" smtClean="0">
                          <a:cs typeface="B Nazanin" pitchFamily="2" charset="-78"/>
                        </a:rPr>
                        <a:t>حدود یک سوم</a:t>
                      </a:r>
                      <a:r>
                        <a:rPr lang="fa-IR" baseline="0" dirty="0" smtClean="0">
                          <a:cs typeface="B Nazanin" pitchFamily="2" charset="-78"/>
                        </a:rPr>
                        <a:t> یک طرف </a:t>
                      </a:r>
                      <a:r>
                        <a:rPr lang="fa-IR" dirty="0" smtClean="0">
                          <a:cs typeface="B Nazanin" pitchFamily="2" charset="-78"/>
                        </a:rPr>
                        <a:t>سینه ی مرغ</a:t>
                      </a:r>
                      <a:endParaRPr lang="en-US" dirty="0">
                        <a:cs typeface="B Nazanin" pitchFamily="2" charset="-78"/>
                      </a:endParaRPr>
                    </a:p>
                  </a:txBody>
                  <a:tcPr/>
                </a:tc>
                <a:tc>
                  <a:txBody>
                    <a:bodyPr/>
                    <a:lstStyle/>
                    <a:p>
                      <a:pPr algn="r"/>
                      <a:r>
                        <a:rPr lang="fa-IR" dirty="0" smtClean="0">
                          <a:cs typeface="B Nazanin" pitchFamily="2" charset="-78"/>
                        </a:rPr>
                        <a:t>گوشت مرغ (سینه)</a:t>
                      </a:r>
                      <a:endParaRPr lang="en-US" dirty="0">
                        <a:cs typeface="B Nazanin" pitchFamily="2" charset="-78"/>
                      </a:endParaRPr>
                    </a:p>
                  </a:txBody>
                  <a:tcPr/>
                </a:tc>
              </a:tr>
              <a:tr h="432143">
                <a:tc vMerge="1">
                  <a:txBody>
                    <a:bodyPr/>
                    <a:lstStyle/>
                    <a:p>
                      <a:pPr algn="r"/>
                      <a:endParaRPr lang="en-US" dirty="0">
                        <a:cs typeface="B Nazanin" pitchFamily="2" charset="-78"/>
                      </a:endParaRPr>
                    </a:p>
                  </a:txBody>
                  <a:tcPr/>
                </a:tc>
                <a:tc>
                  <a:txBody>
                    <a:bodyPr/>
                    <a:lstStyle/>
                    <a:p>
                      <a:pPr algn="r"/>
                      <a:r>
                        <a:rPr lang="fa-IR" dirty="0" smtClean="0">
                          <a:cs typeface="B Nazanin" pitchFamily="2" charset="-78"/>
                        </a:rPr>
                        <a:t>یک تکه ی متوسط</a:t>
                      </a:r>
                      <a:endParaRPr lang="en-US" dirty="0">
                        <a:cs typeface="B Nazanin" pitchFamily="2" charset="-78"/>
                      </a:endParaRPr>
                    </a:p>
                  </a:txBody>
                  <a:tcPr/>
                </a:tc>
                <a:tc>
                  <a:txBody>
                    <a:bodyPr/>
                    <a:lstStyle/>
                    <a:p>
                      <a:pPr algn="r"/>
                      <a:r>
                        <a:rPr lang="fa-IR" dirty="0" smtClean="0">
                          <a:cs typeface="B Nazanin" pitchFamily="2" charset="-78"/>
                        </a:rPr>
                        <a:t>گوشت مرغ (جوجه­‌</a:t>
                      </a:r>
                      <a:r>
                        <a:rPr lang="fa-IR" baseline="0" dirty="0" smtClean="0">
                          <a:cs typeface="B Nazanin" pitchFamily="2" charset="-78"/>
                        </a:rPr>
                        <a:t> کباب)</a:t>
                      </a:r>
                      <a:endParaRPr lang="en-US" dirty="0">
                        <a:cs typeface="B Nazanin" pitchFamily="2" charset="-78"/>
                      </a:endParaRPr>
                    </a:p>
                  </a:txBody>
                  <a:tcPr/>
                </a:tc>
              </a:tr>
              <a:tr h="432143">
                <a:tc>
                  <a:txBody>
                    <a:bodyPr/>
                    <a:lstStyle/>
                    <a:p>
                      <a:pPr algn="r"/>
                      <a:r>
                        <a:rPr lang="fa-IR" dirty="0" smtClean="0">
                          <a:cs typeface="B Nazanin" pitchFamily="2" charset="-78"/>
                        </a:rPr>
                        <a:t>06 کیلوکالری</a:t>
                      </a:r>
                      <a:endParaRPr lang="en-US" dirty="0">
                        <a:cs typeface="B Nazanin" pitchFamily="2" charset="-78"/>
                      </a:endParaRPr>
                    </a:p>
                  </a:txBody>
                  <a:tcPr/>
                </a:tc>
                <a:tc>
                  <a:txBody>
                    <a:bodyPr/>
                    <a:lstStyle/>
                    <a:p>
                      <a:pPr algn="r"/>
                      <a:r>
                        <a:rPr lang="fa-IR" dirty="0" smtClean="0">
                          <a:cs typeface="B Nazanin" pitchFamily="2" charset="-78"/>
                        </a:rPr>
                        <a:t>در حدود 100 تا 150 گرم</a:t>
                      </a:r>
                      <a:endParaRPr lang="en-US" dirty="0">
                        <a:cs typeface="B Nazanin" pitchFamily="2" charset="-78"/>
                      </a:endParaRPr>
                    </a:p>
                  </a:txBody>
                  <a:tcPr/>
                </a:tc>
                <a:tc>
                  <a:txBody>
                    <a:bodyPr/>
                    <a:lstStyle/>
                    <a:p>
                      <a:pPr algn="r"/>
                      <a:r>
                        <a:rPr lang="fa-IR" dirty="0" smtClean="0">
                          <a:cs typeface="B Nazanin" pitchFamily="2" charset="-78"/>
                        </a:rPr>
                        <a:t>میوه ها</a:t>
                      </a:r>
                      <a:endParaRPr lang="en-US" dirty="0">
                        <a:cs typeface="B Nazanin" pitchFamily="2" charset="-78"/>
                      </a:endParaRPr>
                    </a:p>
                  </a:txBody>
                  <a:tcPr/>
                </a:tc>
              </a:tr>
              <a:tr h="432143">
                <a:tc>
                  <a:txBody>
                    <a:bodyPr/>
                    <a:lstStyle/>
                    <a:p>
                      <a:pPr algn="r"/>
                      <a:r>
                        <a:rPr lang="fa-IR" dirty="0" smtClean="0">
                          <a:cs typeface="B Nazanin" pitchFamily="2" charset="-78"/>
                        </a:rPr>
                        <a:t>5 4کیلوکالری</a:t>
                      </a:r>
                      <a:endParaRPr lang="en-US" dirty="0">
                        <a:cs typeface="B Nazanin" pitchFamily="2" charset="-78"/>
                      </a:endParaRPr>
                    </a:p>
                  </a:txBody>
                  <a:tcPr/>
                </a:tc>
                <a:tc>
                  <a:txBody>
                    <a:bodyPr/>
                    <a:lstStyle/>
                    <a:p>
                      <a:pPr algn="r"/>
                      <a:r>
                        <a:rPr lang="fa-IR" dirty="0" smtClean="0">
                          <a:cs typeface="B Nazanin" pitchFamily="2" charset="-78"/>
                        </a:rPr>
                        <a:t>5 گرم معادل 1 قاشق مرباخوری</a:t>
                      </a:r>
                      <a:endParaRPr lang="en-US" dirty="0">
                        <a:cs typeface="B Nazanin" pitchFamily="2" charset="-78"/>
                      </a:endParaRPr>
                    </a:p>
                  </a:txBody>
                  <a:tcPr/>
                </a:tc>
                <a:tc>
                  <a:txBody>
                    <a:bodyPr/>
                    <a:lstStyle/>
                    <a:p>
                      <a:pPr algn="r"/>
                      <a:r>
                        <a:rPr lang="fa-IR" dirty="0" smtClean="0">
                          <a:cs typeface="B Nazanin" pitchFamily="2" charset="-78"/>
                        </a:rPr>
                        <a:t>روغن یا کره</a:t>
                      </a:r>
                      <a:endParaRPr lang="en-US" dirty="0">
                        <a:cs typeface="B Nazanin" pitchFamily="2" charset="-78"/>
                      </a:endParaRPr>
                    </a:p>
                  </a:txBody>
                  <a:tcPr/>
                </a:tc>
              </a:tr>
              <a:tr h="432143">
                <a:tc>
                  <a:txBody>
                    <a:bodyPr/>
                    <a:lstStyle/>
                    <a:p>
                      <a:pPr algn="r"/>
                      <a:r>
                        <a:rPr lang="fa-IR" dirty="0" smtClean="0">
                          <a:cs typeface="B Nazanin" pitchFamily="2" charset="-78"/>
                        </a:rPr>
                        <a:t>0 6کیلوکالری</a:t>
                      </a:r>
                      <a:endParaRPr lang="en-US" dirty="0">
                        <a:cs typeface="B Nazanin" pitchFamily="2" charset="-78"/>
                      </a:endParaRPr>
                    </a:p>
                  </a:txBody>
                  <a:tcPr/>
                </a:tc>
                <a:tc>
                  <a:txBody>
                    <a:bodyPr/>
                    <a:lstStyle/>
                    <a:p>
                      <a:pPr algn="r"/>
                      <a:r>
                        <a:rPr lang="fa-IR" dirty="0" smtClean="0">
                          <a:cs typeface="B Nazanin" pitchFamily="2" charset="-78"/>
                        </a:rPr>
                        <a:t>15 گرم معادل 1 قاشق غذاخوری</a:t>
                      </a:r>
                      <a:endParaRPr lang="en-US" dirty="0">
                        <a:cs typeface="B Nazanin" pitchFamily="2" charset="-78"/>
                      </a:endParaRPr>
                    </a:p>
                  </a:txBody>
                  <a:tcPr/>
                </a:tc>
                <a:tc>
                  <a:txBody>
                    <a:bodyPr/>
                    <a:lstStyle/>
                    <a:p>
                      <a:pPr algn="r"/>
                      <a:r>
                        <a:rPr lang="fa-IR" dirty="0" smtClean="0">
                          <a:cs typeface="B Nazanin" pitchFamily="2" charset="-78"/>
                        </a:rPr>
                        <a:t>عسل</a:t>
                      </a:r>
                      <a:endParaRPr lang="en-US" dirty="0">
                        <a:cs typeface="B Nazanin" pitchFamily="2" charset="-78"/>
                      </a:endParaRPr>
                    </a:p>
                  </a:txBody>
                  <a:tcPr/>
                </a:tc>
              </a:tr>
              <a:tr h="745890">
                <a:tc>
                  <a:txBody>
                    <a:bodyPr/>
                    <a:lstStyle/>
                    <a:p>
                      <a:pPr algn="r"/>
                      <a:r>
                        <a:rPr lang="fa-IR" dirty="0" smtClean="0">
                          <a:cs typeface="B Nazanin" pitchFamily="2" charset="-78"/>
                        </a:rPr>
                        <a:t>45 کیلوکالری</a:t>
                      </a:r>
                      <a:endParaRPr lang="en-US" dirty="0">
                        <a:cs typeface="B Nazanin" pitchFamily="2" charset="-78"/>
                      </a:endParaRPr>
                    </a:p>
                  </a:txBody>
                  <a:tcPr/>
                </a:tc>
                <a:tc>
                  <a:txBody>
                    <a:bodyPr/>
                    <a:lstStyle/>
                    <a:p>
                      <a:pPr algn="r"/>
                      <a:r>
                        <a:rPr lang="fa-IR" dirty="0" smtClean="0">
                          <a:cs typeface="B Nazanin" pitchFamily="2" charset="-78"/>
                        </a:rPr>
                        <a:t>1 قاشق غذاخوری</a:t>
                      </a:r>
                      <a:endParaRPr lang="en-US" dirty="0">
                        <a:cs typeface="B Nazanin" pitchFamily="2" charset="-78"/>
                      </a:endParaRPr>
                    </a:p>
                  </a:txBody>
                  <a:tcPr/>
                </a:tc>
                <a:tc>
                  <a:txBody>
                    <a:bodyPr/>
                    <a:lstStyle/>
                    <a:p>
                      <a:pPr algn="r"/>
                      <a:r>
                        <a:rPr lang="fa-IR" dirty="0" smtClean="0">
                          <a:cs typeface="B Nazanin" pitchFamily="2" charset="-78"/>
                        </a:rPr>
                        <a:t>پودر مغزها و دانه ها (پودر گردو، بادام و ...)</a:t>
                      </a:r>
                      <a:endParaRPr lang="en-US" dirty="0">
                        <a:cs typeface="B Nazanin" pitchFamily="2" charset="-78"/>
                      </a:endParaRPr>
                    </a:p>
                  </a:txBody>
                  <a:tcPr/>
                </a:tc>
              </a:tr>
            </a:tbl>
          </a:graphicData>
        </a:graphic>
      </p:graphicFrame>
    </p:spTree>
    <p:extLst>
      <p:ext uri="{BB962C8B-B14F-4D97-AF65-F5344CB8AC3E}">
        <p14:creationId xmlns:p14="http://schemas.microsoft.com/office/powerpoint/2010/main" xmlns="" val="880000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273" y="0"/>
            <a:ext cx="8686800" cy="45719"/>
          </a:xfrm>
        </p:spPr>
        <p:txBody>
          <a:bodyPr>
            <a:normAutofit fontScale="90000"/>
          </a:bodyPr>
          <a:lstStyle/>
          <a:p>
            <a:endParaRPr lang="en-US"/>
          </a:p>
        </p:txBody>
      </p:sp>
      <p:sp>
        <p:nvSpPr>
          <p:cNvPr id="3" name="Content Placeholder 2"/>
          <p:cNvSpPr>
            <a:spLocks noGrp="1"/>
          </p:cNvSpPr>
          <p:nvPr>
            <p:ph idx="1"/>
          </p:nvPr>
        </p:nvSpPr>
        <p:spPr>
          <a:xfrm>
            <a:off x="304800" y="1219200"/>
            <a:ext cx="8686800" cy="4860925"/>
          </a:xfrm>
        </p:spPr>
        <p:txBody>
          <a:bodyPr/>
          <a:lstStyle/>
          <a:p>
            <a:pPr algn="r"/>
            <a:r>
              <a:rPr lang="fa-IR" sz="2800" dirty="0" smtClean="0">
                <a:cs typeface="B Nazanin" pitchFamily="2" charset="-78"/>
              </a:rPr>
              <a:t> توجه : </a:t>
            </a:r>
          </a:p>
          <a:p>
            <a:pPr algn="r"/>
            <a:r>
              <a:rPr lang="fa-IR" sz="2800" dirty="0" smtClean="0">
                <a:cs typeface="B Nazanin" pitchFamily="2" charset="-78"/>
              </a:rPr>
              <a:t>سوپ </a:t>
            </a:r>
            <a:r>
              <a:rPr lang="fa-IR" sz="2800" dirty="0">
                <a:cs typeface="B Nazanin" pitchFamily="2" charset="-78"/>
              </a:rPr>
              <a:t>از جمله غذاهای بسیار مغذی است که البته اگر رقیق تهیه شود مقدار انرژی آن در حد کافی نخواهد بود. لذا از مادر بخواهید که از دادن سوپ رقیق به کودک خودداری نموده و سعی کند با استفاده از روشهای مختلف مانند اضافه کردن کره، روغن یا برنج آن را مقوی کند</a:t>
            </a:r>
            <a:r>
              <a:rPr lang="fa-IR" dirty="0"/>
              <a:t>.</a:t>
            </a:r>
            <a:endParaRPr lang="en-US" dirty="0"/>
          </a:p>
        </p:txBody>
      </p:sp>
    </p:spTree>
    <p:extLst>
      <p:ext uri="{BB962C8B-B14F-4D97-AF65-F5344CB8AC3E}">
        <p14:creationId xmlns:p14="http://schemas.microsoft.com/office/powerpoint/2010/main" xmlns="" val="736570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dirty="0">
                <a:cs typeface="B Titr" pitchFamily="2" charset="-78"/>
              </a:rPr>
              <a:t>درکودکان بزرگتر از یکسال نکات زیر را توصیه کنید: </a:t>
            </a:r>
            <a:endParaRPr lang="en-US" dirty="0">
              <a:cs typeface="B Titr" pitchFamily="2" charset="-78"/>
            </a:endParaRPr>
          </a:p>
        </p:txBody>
      </p:sp>
      <p:sp>
        <p:nvSpPr>
          <p:cNvPr id="3" name="Content Placeholder 2"/>
          <p:cNvSpPr>
            <a:spLocks noGrp="1"/>
          </p:cNvSpPr>
          <p:nvPr>
            <p:ph idx="1"/>
          </p:nvPr>
        </p:nvSpPr>
        <p:spPr/>
        <p:txBody>
          <a:bodyPr>
            <a:normAutofit fontScale="92500"/>
          </a:bodyPr>
          <a:lstStyle/>
          <a:p>
            <a:pPr algn="r"/>
            <a:r>
              <a:rPr lang="fa-IR" dirty="0">
                <a:cs typeface="B Nazanin" pitchFamily="2" charset="-78"/>
              </a:rPr>
              <a:t>1 -اهمیت استفاده از غذاهای </a:t>
            </a:r>
            <a:r>
              <a:rPr lang="fa-IR" dirty="0" smtClean="0">
                <a:cs typeface="B Nazanin" pitchFamily="2" charset="-78"/>
              </a:rPr>
              <a:t>کم حجم </a:t>
            </a:r>
            <a:r>
              <a:rPr lang="fa-IR" dirty="0">
                <a:cs typeface="B Nazanin" pitchFamily="2" charset="-78"/>
              </a:rPr>
              <a:t>و پرانرژی با استفاده از اصول مقوی کردن غذای کودک</a:t>
            </a:r>
            <a:r>
              <a:rPr lang="fa-IR" dirty="0" smtClean="0">
                <a:cs typeface="B Nazanin" pitchFamily="2" charset="-78"/>
              </a:rPr>
              <a:t>.</a:t>
            </a:r>
          </a:p>
          <a:p>
            <a:pPr algn="r"/>
            <a:r>
              <a:rPr lang="fa-IR" dirty="0">
                <a:cs typeface="B Nazanin" pitchFamily="2" charset="-78"/>
              </a:rPr>
              <a:t>اضافه کردن کره، روغن، </a:t>
            </a:r>
            <a:r>
              <a:rPr lang="fa-IR" dirty="0" smtClean="0">
                <a:cs typeface="B Nazanin" pitchFamily="2" charset="-78"/>
              </a:rPr>
              <a:t>زرده ی تخم مرغ </a:t>
            </a:r>
            <a:r>
              <a:rPr lang="fa-IR" dirty="0">
                <a:cs typeface="B Nazanin" pitchFamily="2" charset="-78"/>
              </a:rPr>
              <a:t>و گوشت به غذای این کودکان راهکار مناسبی جهت افزایش کالری دریافتی است. </a:t>
            </a:r>
            <a:endParaRPr lang="fa-IR" dirty="0" smtClean="0">
              <a:cs typeface="B Nazanin" pitchFamily="2" charset="-78"/>
            </a:endParaRPr>
          </a:p>
          <a:p>
            <a:pPr algn="r"/>
            <a:r>
              <a:rPr lang="fa-IR" dirty="0" smtClean="0">
                <a:cs typeface="B Nazanin" pitchFamily="2" charset="-78"/>
              </a:rPr>
              <a:t>استفاده </a:t>
            </a:r>
            <a:r>
              <a:rPr lang="fa-IR" dirty="0">
                <a:cs typeface="B Nazanin" pitchFamily="2" charset="-78"/>
              </a:rPr>
              <a:t>از میان </a:t>
            </a:r>
            <a:r>
              <a:rPr lang="fa-IR" dirty="0" smtClean="0">
                <a:cs typeface="B Nazanin" pitchFamily="2" charset="-78"/>
              </a:rPr>
              <a:t>وعده هایی </a:t>
            </a:r>
            <a:r>
              <a:rPr lang="fa-IR" dirty="0">
                <a:cs typeface="B Nazanin" pitchFamily="2" charset="-78"/>
              </a:rPr>
              <a:t>نظیر کمپوت میوه، شیربرنج، </a:t>
            </a:r>
            <a:r>
              <a:rPr lang="fa-IR" dirty="0" smtClean="0">
                <a:cs typeface="B Nazanin" pitchFamily="2" charset="-78"/>
              </a:rPr>
              <a:t>پوره ی سیب زمینی</a:t>
            </a:r>
            <a:r>
              <a:rPr lang="fa-IR" dirty="0">
                <a:cs typeface="B Nazanin" pitchFamily="2" charset="-78"/>
              </a:rPr>
              <a:t>، فرنی، حلیم، حبوبات، شیر پرچربی با </a:t>
            </a:r>
            <a:r>
              <a:rPr lang="fa-IR" dirty="0" smtClean="0">
                <a:cs typeface="B Nazanin" pitchFamily="2" charset="-78"/>
              </a:rPr>
              <a:t>عسل یا </a:t>
            </a:r>
            <a:r>
              <a:rPr lang="fa-IR" dirty="0">
                <a:cs typeface="B Nazanin" pitchFamily="2" charset="-78"/>
              </a:rPr>
              <a:t>شکر، بستنی، کیک، نان و پنیر میتوانند در افزایش کالری دریافتی کودک مؤثر باشند. بنابراین، استفاده از آنها را به مادر تأکید کنید. همچنین، غذاهایی که کودک به آنها تمایل بیشتری نشان میدهد نیز میتوانند به عنوان </a:t>
            </a:r>
            <a:r>
              <a:rPr lang="fa-IR" dirty="0" smtClean="0">
                <a:cs typeface="B Nazanin" pitchFamily="2" charset="-78"/>
              </a:rPr>
              <a:t>میان وعده </a:t>
            </a:r>
            <a:r>
              <a:rPr lang="fa-IR" dirty="0">
                <a:cs typeface="B Nazanin" pitchFamily="2" charset="-78"/>
              </a:rPr>
              <a:t>استفاده </a:t>
            </a:r>
            <a:r>
              <a:rPr lang="fa-IR" dirty="0" smtClean="0">
                <a:cs typeface="B Nazanin" pitchFamily="2" charset="-78"/>
              </a:rPr>
              <a:t>شوند</a:t>
            </a:r>
            <a:endParaRPr lang="en-US" dirty="0"/>
          </a:p>
        </p:txBody>
      </p:sp>
    </p:spTree>
    <p:extLst>
      <p:ext uri="{BB962C8B-B14F-4D97-AF65-F5344CB8AC3E}">
        <p14:creationId xmlns:p14="http://schemas.microsoft.com/office/powerpoint/2010/main" xmlns="" val="891688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درکودکان بزرگتر از یکسال نکات زیر را توصیه کنید: </a:t>
            </a:r>
            <a:endParaRPr lang="en-US" dirty="0"/>
          </a:p>
        </p:txBody>
      </p:sp>
      <p:sp>
        <p:nvSpPr>
          <p:cNvPr id="3" name="Content Placeholder 2"/>
          <p:cNvSpPr>
            <a:spLocks noGrp="1"/>
          </p:cNvSpPr>
          <p:nvPr>
            <p:ph idx="1"/>
          </p:nvPr>
        </p:nvSpPr>
        <p:spPr/>
        <p:txBody>
          <a:bodyPr>
            <a:normAutofit/>
          </a:bodyPr>
          <a:lstStyle/>
          <a:p>
            <a:pPr algn="r"/>
            <a:r>
              <a:rPr lang="fa-IR" sz="2400" dirty="0">
                <a:cs typeface="B Nazanin" pitchFamily="2" charset="-78"/>
              </a:rPr>
              <a:t>2 ً -صرف غذای کودکان به ساعات صرف غذای خانواده محدود نشود. مثال </a:t>
            </a:r>
            <a:endParaRPr lang="fa-IR" sz="2400" dirty="0" smtClean="0">
              <a:cs typeface="B Nazanin" pitchFamily="2" charset="-78"/>
            </a:endParaRPr>
          </a:p>
          <a:p>
            <a:pPr algn="r"/>
            <a:r>
              <a:rPr lang="fa-IR" sz="2400" dirty="0" smtClean="0">
                <a:cs typeface="B Nazanin" pitchFamily="2" charset="-78"/>
              </a:rPr>
              <a:t>ممکن </a:t>
            </a:r>
            <a:r>
              <a:rPr lang="fa-IR" sz="2400" dirty="0">
                <a:cs typeface="B Nazanin" pitchFamily="2" charset="-78"/>
              </a:rPr>
              <a:t>است ساعت شام خانواده برای کودک خیلی دیر باشد و او قبل از غذا خوابش ببرد. </a:t>
            </a:r>
            <a:endParaRPr lang="fa-IR" sz="2400" dirty="0" smtClean="0">
              <a:cs typeface="B Nazanin" pitchFamily="2" charset="-78"/>
            </a:endParaRPr>
          </a:p>
          <a:p>
            <a:pPr algn="r"/>
            <a:endParaRPr lang="fa-IR" sz="2400" dirty="0">
              <a:cs typeface="B Nazanin" pitchFamily="2" charset="-78"/>
            </a:endParaRPr>
          </a:p>
          <a:p>
            <a:pPr algn="r"/>
            <a:r>
              <a:rPr lang="fa-IR" sz="2400" dirty="0" smtClean="0">
                <a:cs typeface="B Nazanin" pitchFamily="2" charset="-78"/>
              </a:rPr>
              <a:t>این </a:t>
            </a:r>
            <a:r>
              <a:rPr lang="fa-IR" sz="2400" dirty="0">
                <a:cs typeface="B Nazanin" pitchFamily="2" charset="-78"/>
              </a:rPr>
              <a:t>کودکان، باید هر 2 تا 3 ساعت یکبار تغذیه شوند. حجم غذای دریافتی آنها نیز با درنظر گرفتن تمایل آنها باشد. </a:t>
            </a:r>
            <a:endParaRPr lang="fa-IR" sz="2400" dirty="0" smtClean="0">
              <a:cs typeface="B Nazanin" pitchFamily="2" charset="-78"/>
            </a:endParaRPr>
          </a:p>
          <a:p>
            <a:pPr algn="r"/>
            <a:r>
              <a:rPr lang="fa-IR" sz="2400" dirty="0">
                <a:cs typeface="B Nazanin" pitchFamily="2" charset="-78"/>
              </a:rPr>
              <a:t>3</a:t>
            </a:r>
            <a:r>
              <a:rPr lang="fa-IR" sz="2400" dirty="0" smtClean="0">
                <a:cs typeface="B Nazanin" pitchFamily="2" charset="-78"/>
              </a:rPr>
              <a:t> </a:t>
            </a:r>
            <a:r>
              <a:rPr lang="fa-IR" sz="2400" dirty="0">
                <a:cs typeface="B Nazanin" pitchFamily="2" charset="-78"/>
              </a:rPr>
              <a:t>-درخصوص کودکان 1 تا 2 ساله، هر 3 تا 4 ساعت یکبار کودک با شیر مادر و یا در صورت محروم بودن از شیر مادر با شیرمصنوعی یا شیر گاو تغذیه شود. میزان تغذیه با شیر، بسته به تمایل کودک است و باید پس از صرف غذای اصلی ارائه شود. </a:t>
            </a:r>
            <a:endParaRPr lang="fa-IR" sz="2400" dirty="0" smtClean="0">
              <a:cs typeface="B Nazanin" pitchFamily="2" charset="-78"/>
            </a:endParaRPr>
          </a:p>
        </p:txBody>
      </p:sp>
    </p:spTree>
    <p:extLst>
      <p:ext uri="{BB962C8B-B14F-4D97-AF65-F5344CB8AC3E}">
        <p14:creationId xmlns:p14="http://schemas.microsoft.com/office/powerpoint/2010/main" xmlns="" val="1222177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درکودکان بزرگتر از یکسال نکات زیر را توصیه کنید: </a:t>
            </a:r>
            <a:endParaRPr lang="en-US" dirty="0"/>
          </a:p>
        </p:txBody>
      </p:sp>
      <p:sp>
        <p:nvSpPr>
          <p:cNvPr id="3" name="Content Placeholder 2"/>
          <p:cNvSpPr>
            <a:spLocks noGrp="1"/>
          </p:cNvSpPr>
          <p:nvPr>
            <p:ph idx="1"/>
          </p:nvPr>
        </p:nvSpPr>
        <p:spPr/>
        <p:txBody>
          <a:bodyPr/>
          <a:lstStyle/>
          <a:p>
            <a:pPr algn="r"/>
            <a:r>
              <a:rPr lang="fa-IR" dirty="0">
                <a:cs typeface="B Nazanin" pitchFamily="2" charset="-78"/>
              </a:rPr>
              <a:t> </a:t>
            </a:r>
            <a:r>
              <a:rPr lang="fa-IR" dirty="0" smtClean="0">
                <a:cs typeface="B Nazanin" pitchFamily="2" charset="-78"/>
              </a:rPr>
              <a:t>4-حمایت </a:t>
            </a:r>
            <a:r>
              <a:rPr lang="fa-IR" dirty="0">
                <a:cs typeface="B Nazanin" pitchFamily="2" charset="-78"/>
              </a:rPr>
              <a:t>دیگر اعضای خانواده به خصوص پدر و مشارکت آنها در </a:t>
            </a:r>
            <a:r>
              <a:rPr lang="fa-IR" dirty="0" smtClean="0">
                <a:cs typeface="B Nazanin" pitchFamily="2" charset="-78"/>
              </a:rPr>
              <a:t>تغذیه ی </a:t>
            </a:r>
            <a:r>
              <a:rPr lang="fa-IR" dirty="0">
                <a:cs typeface="B Nazanin" pitchFamily="2" charset="-78"/>
              </a:rPr>
              <a:t>کودک اهمیت دارد</a:t>
            </a:r>
            <a:r>
              <a:rPr lang="fa-IR" dirty="0" smtClean="0">
                <a:cs typeface="B Nazanin" pitchFamily="2" charset="-78"/>
              </a:rPr>
              <a:t>.</a:t>
            </a:r>
          </a:p>
          <a:p>
            <a:pPr algn="r"/>
            <a:r>
              <a:rPr lang="fa-IR" dirty="0" smtClean="0">
                <a:cs typeface="B Nazanin" pitchFamily="2" charset="-78"/>
              </a:rPr>
              <a:t> </a:t>
            </a:r>
            <a:r>
              <a:rPr lang="fa-IR" dirty="0">
                <a:cs typeface="B Nazanin" pitchFamily="2" charset="-78"/>
              </a:rPr>
              <a:t>5 </a:t>
            </a:r>
            <a:r>
              <a:rPr lang="fa-IR" dirty="0" smtClean="0">
                <a:cs typeface="B Nazanin" pitchFamily="2" charset="-78"/>
              </a:rPr>
              <a:t>–شیوه های </a:t>
            </a:r>
            <a:r>
              <a:rPr lang="fa-IR" dirty="0">
                <a:cs typeface="B Nazanin" pitchFamily="2" charset="-78"/>
              </a:rPr>
              <a:t>رفتاری مادر در زمان </a:t>
            </a:r>
            <a:r>
              <a:rPr lang="fa-IR" dirty="0" smtClean="0">
                <a:cs typeface="B Nazanin" pitchFamily="2" charset="-78"/>
              </a:rPr>
              <a:t>تغذیه ی </a:t>
            </a:r>
            <a:r>
              <a:rPr lang="fa-IR" dirty="0">
                <a:cs typeface="B Nazanin" pitchFamily="2" charset="-78"/>
              </a:rPr>
              <a:t>کودک را آموزش دهید. </a:t>
            </a:r>
            <a:endParaRPr lang="fa-IR" dirty="0" smtClean="0">
              <a:cs typeface="B Nazanin" pitchFamily="2" charset="-78"/>
            </a:endParaRPr>
          </a:p>
          <a:p>
            <a:pPr algn="r"/>
            <a:r>
              <a:rPr lang="fa-IR" dirty="0" smtClean="0">
                <a:cs typeface="B Nazanin" pitchFamily="2" charset="-78"/>
              </a:rPr>
              <a:t>6 </a:t>
            </a:r>
            <a:r>
              <a:rPr lang="fa-IR" dirty="0">
                <a:cs typeface="B Nazanin" pitchFamily="2" charset="-78"/>
              </a:rPr>
              <a:t>-مراحل تکامل رفتارهای غذا خوردن کودک را آموزش دهید و تأکید کنید که مادر به حفظ </a:t>
            </a:r>
            <a:r>
              <a:rPr lang="fa-IR" dirty="0" smtClean="0">
                <a:cs typeface="B Nazanin" pitchFamily="2" charset="-78"/>
              </a:rPr>
              <a:t>استقلال </a:t>
            </a:r>
            <a:r>
              <a:rPr lang="fa-IR" dirty="0">
                <a:cs typeface="B Nazanin" pitchFamily="2" charset="-78"/>
              </a:rPr>
              <a:t>کودک در زمان غذا دادن توجه کند</a:t>
            </a:r>
            <a:endParaRPr lang="en-US" dirty="0"/>
          </a:p>
        </p:txBody>
      </p:sp>
    </p:spTree>
    <p:extLst>
      <p:ext uri="{BB962C8B-B14F-4D97-AF65-F5344CB8AC3E}">
        <p14:creationId xmlns:p14="http://schemas.microsoft.com/office/powerpoint/2010/main" xmlns="" val="21154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7-توصیه </a:t>
            </a:r>
            <a:r>
              <a:rPr lang="fa-IR" dirty="0">
                <a:cs typeface="B Titr" pitchFamily="2" charset="-78"/>
              </a:rPr>
              <a:t>های زیر برای کودکان کم اشتها مفيد است،</a:t>
            </a:r>
            <a:endParaRPr lang="en-US" dirty="0">
              <a:cs typeface="B Titr" pitchFamily="2" charset="-78"/>
            </a:endParaRPr>
          </a:p>
        </p:txBody>
      </p:sp>
      <p:sp>
        <p:nvSpPr>
          <p:cNvPr id="3" name="Content Placeholder 2"/>
          <p:cNvSpPr>
            <a:spLocks noGrp="1"/>
          </p:cNvSpPr>
          <p:nvPr>
            <p:ph idx="1"/>
          </p:nvPr>
        </p:nvSpPr>
        <p:spPr>
          <a:xfrm>
            <a:off x="304800" y="1143000"/>
            <a:ext cx="8686800" cy="5257800"/>
          </a:xfrm>
        </p:spPr>
        <p:txBody>
          <a:bodyPr>
            <a:normAutofit fontScale="85000" lnSpcReduction="10000"/>
          </a:bodyPr>
          <a:lstStyle/>
          <a:p>
            <a:pPr algn="r"/>
            <a:r>
              <a:rPr lang="fa-IR" dirty="0" smtClean="0">
                <a:cs typeface="B Nazanin" pitchFamily="2" charset="-78"/>
              </a:rPr>
              <a:t>–به </a:t>
            </a:r>
            <a:r>
              <a:rPr lang="fa-IR" dirty="0">
                <a:cs typeface="B Nazanin" pitchFamily="2" charset="-78"/>
              </a:rPr>
              <a:t>مادر بگویید: </a:t>
            </a:r>
            <a:endParaRPr lang="fa-IR" dirty="0" smtClean="0">
              <a:cs typeface="B Nazanin" pitchFamily="2" charset="-78"/>
            </a:endParaRPr>
          </a:p>
          <a:p>
            <a:pPr algn="r"/>
            <a:r>
              <a:rPr lang="fa-IR" dirty="0" smtClean="0">
                <a:cs typeface="B Nazanin" pitchFamily="2" charset="-78"/>
              </a:rPr>
              <a:t>در </a:t>
            </a:r>
            <a:r>
              <a:rPr lang="fa-IR" dirty="0">
                <a:cs typeface="B Nazanin" pitchFamily="2" charset="-78"/>
              </a:rPr>
              <a:t>هنگام دادن غذا به کودک صبور باشيد، به زور ندهید و تهدید نکنید. هنگام غذا دادن به کودک با او صحبت کنيد و او را به خوردن غذا تشویق نماييد. زمان خوردن غذا را با ابراز محبت برای کودک لذت بخش کنيد. در زمانی که کودک با </a:t>
            </a:r>
            <a:r>
              <a:rPr lang="fa-IR" dirty="0" smtClean="0">
                <a:cs typeface="B Nazanin" pitchFamily="2" charset="-78"/>
              </a:rPr>
              <a:t> </a:t>
            </a:r>
            <a:r>
              <a:rPr lang="fa-IR" dirty="0" smtClean="0">
                <a:cs typeface="B Nazanin" pitchFamily="2" charset="-78"/>
              </a:rPr>
              <a:t>علاقه </a:t>
            </a:r>
            <a:r>
              <a:rPr lang="fa-IR" dirty="0" smtClean="0">
                <a:cs typeface="B Nazanin" pitchFamily="2" charset="-78"/>
              </a:rPr>
              <a:t>غذا </a:t>
            </a:r>
            <a:r>
              <a:rPr lang="fa-IR" dirty="0">
                <a:cs typeface="B Nazanin" pitchFamily="2" charset="-78"/>
              </a:rPr>
              <a:t>میخورد او را تعریف و تمجید کنید. غذای کودک را رنگین و متنوع کنید )تغییر در ترکیب غذاها، مزه، بافت، </a:t>
            </a:r>
            <a:r>
              <a:rPr lang="fa-IR" dirty="0" smtClean="0">
                <a:cs typeface="B Nazanin" pitchFamily="2" charset="-78"/>
              </a:rPr>
              <a:t>نحوه ی </a:t>
            </a:r>
            <a:r>
              <a:rPr lang="fa-IR" dirty="0">
                <a:cs typeface="B Nazanin" pitchFamily="2" charset="-78"/>
              </a:rPr>
              <a:t>طبخ، تزئین غذاها </a:t>
            </a:r>
            <a:r>
              <a:rPr lang="fa-IR" dirty="0" smtClean="0">
                <a:cs typeface="B Nazanin" pitchFamily="2" charset="-78"/>
              </a:rPr>
              <a:t>به شکل </a:t>
            </a:r>
            <a:r>
              <a:rPr lang="fa-IR" dirty="0">
                <a:cs typeface="B Nazanin" pitchFamily="2" charset="-78"/>
              </a:rPr>
              <a:t>حیوانات، گل، عروسک، استفاده از بشقابهای رنگین(. درصورت امتناع کودک از یک غذا میتوانید کمی طعم آن را با یک چاشنی مورد </a:t>
            </a:r>
            <a:r>
              <a:rPr lang="fa-IR" dirty="0" smtClean="0">
                <a:cs typeface="B Nazanin" pitchFamily="2" charset="-78"/>
              </a:rPr>
              <a:t>علاقه ی </a:t>
            </a:r>
            <a:r>
              <a:rPr lang="fa-IR" dirty="0">
                <a:cs typeface="B Nazanin" pitchFamily="2" charset="-78"/>
              </a:rPr>
              <a:t>کودک تغییر دهید و یا در فرصتی دیگر امتحان کنید. </a:t>
            </a:r>
            <a:r>
              <a:rPr lang="fa-IR" dirty="0" smtClean="0">
                <a:cs typeface="B Nazanin" pitchFamily="2" charset="-78"/>
              </a:rPr>
              <a:t>سفره ی </a:t>
            </a:r>
            <a:r>
              <a:rPr lang="fa-IR" dirty="0">
                <a:cs typeface="B Nazanin" pitchFamily="2" charset="-78"/>
              </a:rPr>
              <a:t>غذای کودک را در محیطی تمیز، آرام، دوستانه، راحت، مطمئن و همراه با دیگران قرار دهيد. انتظار نداشته باشید کودک خیلی تمیز و مرتب مطابق با </a:t>
            </a:r>
            <a:r>
              <a:rPr lang="fa-IR" dirty="0" smtClean="0">
                <a:cs typeface="B Nazanin" pitchFamily="2" charset="-78"/>
              </a:rPr>
              <a:t>خواسته ی </a:t>
            </a:r>
            <a:r>
              <a:rPr lang="fa-IR" dirty="0">
                <a:cs typeface="B Nazanin" pitchFamily="2" charset="-78"/>
              </a:rPr>
              <a:t>شما غذا بخورد. ریخت و پاش غذا و پرت کردن غذا را میتوان با </a:t>
            </a:r>
            <a:r>
              <a:rPr lang="fa-IR" dirty="0" smtClean="0">
                <a:cs typeface="B Nazanin" pitchFamily="2" charset="-78"/>
              </a:rPr>
              <a:t>ملایمت </a:t>
            </a:r>
            <a:r>
              <a:rPr lang="fa-IR" dirty="0">
                <a:cs typeface="B Nazanin" pitchFamily="2" charset="-78"/>
              </a:rPr>
              <a:t>و </a:t>
            </a:r>
            <a:r>
              <a:rPr lang="fa-IR" dirty="0" smtClean="0">
                <a:cs typeface="B Nazanin" pitchFamily="2" charset="-78"/>
              </a:rPr>
              <a:t>به تدریج </a:t>
            </a:r>
            <a:r>
              <a:rPr lang="fa-IR" dirty="0">
                <a:cs typeface="B Nazanin" pitchFamily="2" charset="-78"/>
              </a:rPr>
              <a:t>محدود کرد. داروهای مصرفی </a:t>
            </a:r>
            <a:r>
              <a:rPr lang="fa-IR" dirty="0" smtClean="0">
                <a:cs typeface="B Nazanin" pitchFamily="2" charset="-78"/>
              </a:rPr>
              <a:t>به هیچ </a:t>
            </a:r>
            <a:r>
              <a:rPr lang="fa-IR" dirty="0">
                <a:cs typeface="B Nazanin" pitchFamily="2" charset="-78"/>
              </a:rPr>
              <a:t>وجه با شیر یا غذای کودک مخلوط نشود. موقع غذا دادن به ارتقاي تكامل او باگفتن رنگ طعم تركيب و غيره كمك كنيد. </a:t>
            </a:r>
            <a:endParaRPr lang="en-US" dirty="0">
              <a:cs typeface="B Nazanin" pitchFamily="2" charset="-78"/>
            </a:endParaRPr>
          </a:p>
        </p:txBody>
      </p:sp>
    </p:spTree>
    <p:extLst>
      <p:ext uri="{BB962C8B-B14F-4D97-AF65-F5344CB8AC3E}">
        <p14:creationId xmlns:p14="http://schemas.microsoft.com/office/powerpoint/2010/main" xmlns="" val="363811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Titr" pitchFamily="2" charset="-78"/>
              </a:rPr>
              <a:t>مقدمه</a:t>
            </a:r>
            <a:endParaRPr lang="en-US" b="1" dirty="0">
              <a:cs typeface="B Titr" pitchFamily="2" charset="-78"/>
            </a:endParaRPr>
          </a:p>
        </p:txBody>
      </p:sp>
      <p:sp>
        <p:nvSpPr>
          <p:cNvPr id="3" name="Content Placeholder 2"/>
          <p:cNvSpPr>
            <a:spLocks noGrp="1"/>
          </p:cNvSpPr>
          <p:nvPr>
            <p:ph idx="1"/>
          </p:nvPr>
        </p:nvSpPr>
        <p:spPr/>
        <p:txBody>
          <a:bodyPr>
            <a:normAutofit/>
          </a:bodyPr>
          <a:lstStyle/>
          <a:p>
            <a:pPr algn="r"/>
            <a:r>
              <a:rPr lang="fa-IR" sz="1800" b="1" dirty="0" smtClean="0">
                <a:cs typeface="B Nazanin" pitchFamily="2" charset="-78"/>
              </a:rPr>
              <a:t>تغذیه ی </a:t>
            </a:r>
            <a:r>
              <a:rPr lang="fa-IR" sz="1800" b="1" dirty="0">
                <a:cs typeface="B Nazanin" pitchFamily="2" charset="-78"/>
              </a:rPr>
              <a:t>مطلوب برای </a:t>
            </a:r>
            <a:r>
              <a:rPr lang="fa-IR" sz="1800" b="1" dirty="0" smtClean="0">
                <a:cs typeface="B Nazanin" pitchFamily="2" charset="-78"/>
              </a:rPr>
              <a:t>سلامت </a:t>
            </a:r>
            <a:r>
              <a:rPr lang="fa-IR" sz="1800" b="1" dirty="0">
                <a:cs typeface="B Nazanin" pitchFamily="2" charset="-78"/>
              </a:rPr>
              <a:t>در تمام دوران زندگی اهمیت دارد. هرچه، ارتباط میان رژیم غذایی، </a:t>
            </a:r>
            <a:r>
              <a:rPr lang="fa-IR" sz="1800" b="1" dirty="0" smtClean="0">
                <a:cs typeface="B Nazanin" pitchFamily="2" charset="-78"/>
              </a:rPr>
              <a:t>سلامت </a:t>
            </a:r>
            <a:r>
              <a:rPr lang="fa-IR" sz="1800" b="1" dirty="0">
                <a:cs typeface="B Nazanin" pitchFamily="2" charset="-78"/>
              </a:rPr>
              <a:t>و پیشگیری از بیماری </a:t>
            </a:r>
            <a:r>
              <a:rPr lang="fa-IR" sz="1800" b="1" dirty="0" smtClean="0">
                <a:cs typeface="B Nazanin" pitchFamily="2" charset="-78"/>
              </a:rPr>
              <a:t>روشن تر </a:t>
            </a:r>
            <a:r>
              <a:rPr lang="fa-IR" sz="1800" b="1" dirty="0">
                <a:cs typeface="B Nazanin" pitchFamily="2" charset="-78"/>
              </a:rPr>
              <a:t>میشود، تغذیه و ارتقای رفتارهای تغذیهای سالم بیشتر مورد توجه قرار میگیرد. وضعیت </a:t>
            </a:r>
            <a:r>
              <a:rPr lang="fa-IR" sz="1800" b="1" dirty="0" smtClean="0">
                <a:cs typeface="B Nazanin" pitchFamily="2" charset="-78"/>
              </a:rPr>
              <a:t>تغذیه ای </a:t>
            </a:r>
            <a:r>
              <a:rPr lang="fa-IR" sz="1800" b="1" dirty="0">
                <a:cs typeface="B Nazanin" pitchFamily="2" charset="-78"/>
              </a:rPr>
              <a:t>شیرخواران و کودکان بر رشد و تکامل آنها و مقاومت در برابر بیماری تأثیر دارد. رفتارهای </a:t>
            </a:r>
            <a:r>
              <a:rPr lang="fa-IR" sz="1800" b="1" dirty="0" smtClean="0">
                <a:cs typeface="B Nazanin" pitchFamily="2" charset="-78"/>
              </a:rPr>
              <a:t>تغذیه ای </a:t>
            </a:r>
            <a:r>
              <a:rPr lang="fa-IR" sz="1800" b="1" dirty="0">
                <a:cs typeface="B Nazanin" pitchFamily="2" charset="-78"/>
              </a:rPr>
              <a:t>در تمام دوران زندگی و الگوهای فعالیت جسمی اغلب در اوایل کودکی شکل میگیرد. بنابراین، </a:t>
            </a:r>
            <a:r>
              <a:rPr lang="fa-IR" sz="1800" b="1" dirty="0" smtClean="0">
                <a:cs typeface="B Nazanin" pitchFamily="2" charset="-78"/>
              </a:rPr>
              <a:t>پایه گذاری سلامت </a:t>
            </a:r>
            <a:r>
              <a:rPr lang="fa-IR" sz="1800" b="1" dirty="0">
                <a:cs typeface="B Nazanin" pitchFamily="2" charset="-78"/>
              </a:rPr>
              <a:t>با انتخاب </a:t>
            </a:r>
            <a:r>
              <a:rPr lang="fa-IR" sz="1800" b="1" dirty="0" smtClean="0">
                <a:cs typeface="B Nazanin" pitchFamily="2" charset="-78"/>
              </a:rPr>
              <a:t>شیوه ی </a:t>
            </a:r>
            <a:r>
              <a:rPr lang="fa-IR" sz="1800" b="1" dirty="0">
                <a:cs typeface="B Nazanin" pitchFamily="2" charset="-78"/>
              </a:rPr>
              <a:t>سالم زندگی شامل رفتارهای </a:t>
            </a:r>
            <a:r>
              <a:rPr lang="fa-IR" sz="1800" b="1" dirty="0" smtClean="0">
                <a:cs typeface="B Nazanin" pitchFamily="2" charset="-78"/>
              </a:rPr>
              <a:t>تغذیه ای </a:t>
            </a:r>
            <a:r>
              <a:rPr lang="fa-IR" sz="1800" b="1" dirty="0">
                <a:cs typeface="B Nazanin" pitchFamily="2" charset="-78"/>
              </a:rPr>
              <a:t>سالم و شرکت در فعالیت جسمی منظم اهمیت دارد. سالم خوردن و فعالیت جسمی برای تمام مراحل زندگی ضرورت دارد. اما به خصوص برای رشد و تکامل شیرخواران و کودکان مهم است. </a:t>
            </a:r>
            <a:r>
              <a:rPr lang="fa-IR" sz="1800" b="1" dirty="0" smtClean="0">
                <a:cs typeface="B Nazanin" pitchFamily="2" charset="-78"/>
              </a:rPr>
              <a:t>تغذیه ی </a:t>
            </a:r>
            <a:r>
              <a:rPr lang="fa-IR" sz="1800" b="1" dirty="0">
                <a:cs typeface="B Nazanin" pitchFamily="2" charset="-78"/>
              </a:rPr>
              <a:t>مطلوب و فعالیت جسمی منظم از </a:t>
            </a:r>
            <a:r>
              <a:rPr lang="fa-IR" sz="1800" b="1" dirty="0" smtClean="0">
                <a:cs typeface="B Nazanin" pitchFamily="2" charset="-78"/>
              </a:rPr>
              <a:t>مشکلات سلامت </a:t>
            </a:r>
            <a:r>
              <a:rPr lang="fa-IR" sz="1800" b="1" dirty="0">
                <a:cs typeface="B Nazanin" pitchFamily="2" charset="-78"/>
              </a:rPr>
              <a:t>مانند </a:t>
            </a:r>
            <a:r>
              <a:rPr lang="fa-IR" sz="1800" b="1" dirty="0" smtClean="0">
                <a:cs typeface="B Nazanin" pitchFamily="2" charset="-78"/>
              </a:rPr>
              <a:t>آنمی </a:t>
            </a:r>
            <a:r>
              <a:rPr lang="fa-IR" sz="1800" b="1" dirty="0">
                <a:cs typeface="B Nazanin" pitchFamily="2" charset="-78"/>
              </a:rPr>
              <a:t>فقرآهن، چاقی، </a:t>
            </a:r>
            <a:r>
              <a:rPr lang="fa-IR" sz="1800" b="1" dirty="0" smtClean="0">
                <a:cs typeface="B Nazanin" pitchFamily="2" charset="-78"/>
              </a:rPr>
              <a:t>اختلالات تغذیه ای</a:t>
            </a:r>
            <a:r>
              <a:rPr lang="fa-IR" sz="1800" b="1" dirty="0">
                <a:cs typeface="B Nazanin" pitchFamily="2" charset="-78"/>
              </a:rPr>
              <a:t>، کم غذایی و </a:t>
            </a:r>
            <a:r>
              <a:rPr lang="fa-IR" sz="1800" b="1" dirty="0" smtClean="0">
                <a:cs typeface="B Nazanin" pitchFamily="2" charset="-78"/>
              </a:rPr>
              <a:t>پوسیدگی </a:t>
            </a:r>
            <a:r>
              <a:rPr lang="fa-IR" sz="1800" b="1" dirty="0">
                <a:cs typeface="B Nazanin" pitchFamily="2" charset="-78"/>
              </a:rPr>
              <a:t>دندان پیشگیری </a:t>
            </a:r>
            <a:endParaRPr lang="fa-IR" sz="1800" b="1" dirty="0" smtClean="0">
              <a:cs typeface="B Nazanin" pitchFamily="2" charset="-78"/>
            </a:endParaRPr>
          </a:p>
          <a:p>
            <a:pPr algn="r"/>
            <a:r>
              <a:rPr lang="fa-IR" sz="1800" b="1" dirty="0" smtClean="0">
                <a:cs typeface="B Nazanin" pitchFamily="2" charset="-78"/>
              </a:rPr>
              <a:t>میکند.</a:t>
            </a:r>
          </a:p>
          <a:p>
            <a:pPr marL="0" indent="0" algn="r">
              <a:buNone/>
            </a:pPr>
            <a:endParaRPr lang="fa-IR" sz="1800" b="1" dirty="0" smtClean="0">
              <a:cs typeface="B Nazanin" pitchFamily="2" charset="-78"/>
            </a:endParaRPr>
          </a:p>
          <a:p>
            <a:pPr marL="0" indent="0" algn="r">
              <a:buNone/>
            </a:pPr>
            <a:r>
              <a:rPr lang="fa-IR" sz="1800" b="1" dirty="0" smtClean="0">
                <a:cs typeface="B Nazanin" pitchFamily="2" charset="-78"/>
              </a:rPr>
              <a:t>همچنین</a:t>
            </a:r>
            <a:r>
              <a:rPr lang="fa-IR" sz="1800" b="1" dirty="0">
                <a:cs typeface="B Nazanin" pitchFamily="2" charset="-78"/>
              </a:rPr>
              <a:t>، با گذشت زمان، از خطر ایجاد بیماری مزمن )برای مثال بیماری قلبی، برخی کانسرها، دیابت ملیتوس، </a:t>
            </a:r>
            <a:r>
              <a:rPr lang="fa-IR" sz="1800" b="1" dirty="0" smtClean="0">
                <a:cs typeface="B Nazanin" pitchFamily="2" charset="-78"/>
              </a:rPr>
              <a:t>سکته ی </a:t>
            </a:r>
            <a:r>
              <a:rPr lang="fa-IR" sz="1800" b="1" dirty="0">
                <a:cs typeface="B Nazanin" pitchFamily="2" charset="-78"/>
              </a:rPr>
              <a:t>قلبی و استئوپوروز( و عوامل بیماریزا </a:t>
            </a:r>
            <a:r>
              <a:rPr lang="fa-IR" sz="1800" b="1" dirty="0" smtClean="0">
                <a:cs typeface="B Nazanin" pitchFamily="2" charset="-78"/>
              </a:rPr>
              <a:t>مانند چاقی</a:t>
            </a:r>
            <a:r>
              <a:rPr lang="fa-IR" sz="1800" b="1" dirty="0">
                <a:cs typeface="B Nazanin" pitchFamily="2" charset="-78"/>
              </a:rPr>
              <a:t>، افزایش فشار خون و افزایش کلسترول </a:t>
            </a:r>
            <a:r>
              <a:rPr lang="fa-IR" sz="1800" b="1" dirty="0" smtClean="0">
                <a:cs typeface="B Nazanin" pitchFamily="2" charset="-78"/>
              </a:rPr>
              <a:t>خونمیکاهد</a:t>
            </a:r>
            <a:r>
              <a:rPr lang="fa-IR" sz="1800" b="1" dirty="0"/>
              <a:t>.</a:t>
            </a:r>
            <a:endParaRPr lang="en-US" sz="1800" b="1" dirty="0">
              <a:cs typeface="B Nazanin" pitchFamily="2" charset="-78"/>
            </a:endParaRPr>
          </a:p>
        </p:txBody>
      </p:sp>
    </p:spTree>
    <p:extLst>
      <p:ext uri="{BB962C8B-B14F-4D97-AF65-F5344CB8AC3E}">
        <p14:creationId xmlns:p14="http://schemas.microsoft.com/office/powerpoint/2010/main" xmlns="" val="1565224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382000" cy="1447800"/>
          </a:xfrm>
        </p:spPr>
        <p:txBody>
          <a:bodyPr>
            <a:normAutofit fontScale="90000"/>
          </a:bodyPr>
          <a:lstStyle/>
          <a:p>
            <a:pPr algn="r"/>
            <a:r>
              <a:rPr lang="fa-IR" dirty="0" smtClean="0">
                <a:cs typeface="B Titr" pitchFamily="2" charset="-78"/>
              </a:rPr>
              <a:t>8-در </a:t>
            </a:r>
            <a:r>
              <a:rPr lang="fa-IR" dirty="0">
                <a:cs typeface="B Titr" pitchFamily="2" charset="-78"/>
              </a:rPr>
              <a:t>برخی از کودکان </a:t>
            </a:r>
            <a:r>
              <a:rPr lang="fa-IR" dirty="0" smtClean="0">
                <a:cs typeface="B Titr" pitchFamily="2" charset="-78"/>
              </a:rPr>
              <a:t>بی اشتها </a:t>
            </a:r>
            <a:r>
              <a:rPr lang="fa-IR" dirty="0">
                <a:cs typeface="B Titr" pitchFamily="2" charset="-78"/>
              </a:rPr>
              <a:t>احتمال دارد که بد </a:t>
            </a:r>
            <a:r>
              <a:rPr lang="fa-IR" dirty="0" smtClean="0">
                <a:cs typeface="B Titr" pitchFamily="2" charset="-78"/>
              </a:rPr>
              <a:t>غذایی هایی </a:t>
            </a:r>
            <a:r>
              <a:rPr lang="fa-IR" dirty="0">
                <a:cs typeface="B Titr" pitchFamily="2" charset="-78"/>
              </a:rPr>
              <a:t>مشاهده شود، بدین جهت میتوانید از </a:t>
            </a:r>
            <a:r>
              <a:rPr lang="fa-IR" dirty="0" smtClean="0">
                <a:cs typeface="B Titr" pitchFamily="2" charset="-78"/>
              </a:rPr>
              <a:t>توصیه های </a:t>
            </a:r>
            <a:r>
              <a:rPr lang="fa-IR" dirty="0">
                <a:cs typeface="B Titr" pitchFamily="2" charset="-78"/>
              </a:rPr>
              <a:t>زیر کمک بگیرید</a:t>
            </a:r>
            <a:endParaRPr lang="en-US" dirty="0">
              <a:cs typeface="B Titr" pitchFamily="2" charset="-78"/>
            </a:endParaRPr>
          </a:p>
        </p:txBody>
      </p:sp>
      <p:sp>
        <p:nvSpPr>
          <p:cNvPr id="3" name="Content Placeholder 2"/>
          <p:cNvSpPr>
            <a:spLocks noGrp="1"/>
          </p:cNvSpPr>
          <p:nvPr>
            <p:ph idx="1"/>
          </p:nvPr>
        </p:nvSpPr>
        <p:spPr>
          <a:xfrm>
            <a:off x="304800" y="1752600"/>
            <a:ext cx="8686800" cy="5105400"/>
          </a:xfrm>
        </p:spPr>
        <p:txBody>
          <a:bodyPr/>
          <a:lstStyle/>
          <a:p>
            <a:pPr algn="r"/>
            <a:r>
              <a:rPr lang="fa-IR" dirty="0">
                <a:cs typeface="B Nazanin" pitchFamily="2" charset="-78"/>
              </a:rPr>
              <a:t>درصورت تمایل نداشتن به مصرف شیر</a:t>
            </a:r>
            <a:r>
              <a:rPr lang="fa-IR" dirty="0" smtClean="0">
                <a:cs typeface="B Nazanin" pitchFamily="2" charset="-78"/>
              </a:rPr>
              <a:t>:</a:t>
            </a:r>
          </a:p>
          <a:p>
            <a:pPr algn="r"/>
            <a:r>
              <a:rPr lang="fa-IR" dirty="0">
                <a:cs typeface="B Nazanin" pitchFamily="2" charset="-78"/>
              </a:rPr>
              <a:t>ماست را جانشین شیر کنید و آن را در </a:t>
            </a:r>
            <a:r>
              <a:rPr lang="fa-IR" dirty="0" smtClean="0">
                <a:cs typeface="B Nazanin" pitchFamily="2" charset="-78"/>
              </a:rPr>
              <a:t>وعده های </a:t>
            </a:r>
            <a:r>
              <a:rPr lang="fa-IR" dirty="0">
                <a:cs typeface="B Nazanin" pitchFamily="2" charset="-78"/>
              </a:rPr>
              <a:t>غذای کودک بگنجانید</a:t>
            </a:r>
            <a:r>
              <a:rPr lang="fa-IR" dirty="0" smtClean="0">
                <a:cs typeface="B Nazanin" pitchFamily="2" charset="-78"/>
              </a:rPr>
              <a:t>.</a:t>
            </a:r>
          </a:p>
          <a:p>
            <a:pPr algn="r"/>
            <a:r>
              <a:rPr lang="fa-IR" dirty="0">
                <a:cs typeface="B Nazanin" pitchFamily="2" charset="-78"/>
              </a:rPr>
              <a:t>در بعضی غذاها از شیر استفاده کنید، برای مثال، آرد، کره و شیر را به سوپ اضافه کنید یا به کودک شیربرنج، فرنی یا شیرموز تهیه شده </a:t>
            </a:r>
            <a:r>
              <a:rPr lang="fa-IR" dirty="0" smtClean="0">
                <a:cs typeface="B Nazanin" pitchFamily="2" charset="-78"/>
              </a:rPr>
              <a:t>به طریقه ی </a:t>
            </a:r>
            <a:r>
              <a:rPr lang="fa-IR" dirty="0">
                <a:cs typeface="B Nazanin" pitchFamily="2" charset="-78"/>
              </a:rPr>
              <a:t>بهداشتی بدهید</a:t>
            </a:r>
            <a:r>
              <a:rPr lang="fa-IR" dirty="0" smtClean="0">
                <a:cs typeface="B Nazanin" pitchFamily="2" charset="-78"/>
              </a:rPr>
              <a:t>.</a:t>
            </a:r>
          </a:p>
          <a:p>
            <a:pPr algn="r"/>
            <a:r>
              <a:rPr lang="fa-IR" dirty="0" smtClean="0">
                <a:cs typeface="B Nazanin" pitchFamily="2" charset="-78"/>
              </a:rPr>
              <a:t>شیر</a:t>
            </a:r>
            <a:r>
              <a:rPr lang="fa-IR" dirty="0">
                <a:cs typeface="B Nazanin" pitchFamily="2" charset="-78"/>
              </a:rPr>
              <a:t>، کره وکمی آرد، سس درست کرده و روی ماکارونی یا سبزیهای پخته شده بریزید.</a:t>
            </a:r>
            <a:endParaRPr lang="en-US" dirty="0">
              <a:cs typeface="B Nazanin" pitchFamily="2" charset="-78"/>
            </a:endParaRPr>
          </a:p>
        </p:txBody>
      </p:sp>
    </p:spTree>
    <p:extLst>
      <p:ext uri="{BB962C8B-B14F-4D97-AF65-F5344CB8AC3E}">
        <p14:creationId xmlns:p14="http://schemas.microsoft.com/office/powerpoint/2010/main" xmlns="" val="3726327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990600"/>
          </a:xfrm>
        </p:spPr>
        <p:txBody>
          <a:bodyPr/>
          <a:lstStyle/>
          <a:p>
            <a:pPr algn="r"/>
            <a:r>
              <a:rPr lang="fa-IR" dirty="0">
                <a:cs typeface="B Titr" pitchFamily="2" charset="-78"/>
              </a:rPr>
              <a:t>تمایل نداشتن به برخی میوهها و سبزیها:</a:t>
            </a:r>
            <a:endParaRPr lang="en-US" dirty="0">
              <a:cs typeface="B Titr" pitchFamily="2" charset="-78"/>
            </a:endParaRPr>
          </a:p>
        </p:txBody>
      </p:sp>
      <p:sp>
        <p:nvSpPr>
          <p:cNvPr id="3" name="Content Placeholder 2"/>
          <p:cNvSpPr>
            <a:spLocks noGrp="1"/>
          </p:cNvSpPr>
          <p:nvPr>
            <p:ph idx="1"/>
          </p:nvPr>
        </p:nvSpPr>
        <p:spPr/>
        <p:txBody>
          <a:bodyPr>
            <a:normAutofit/>
          </a:bodyPr>
          <a:lstStyle/>
          <a:p>
            <a:pPr algn="r"/>
            <a:r>
              <a:rPr lang="fa-IR" sz="2400" dirty="0">
                <a:cs typeface="B Nazanin" pitchFamily="2" charset="-78"/>
              </a:rPr>
              <a:t>کودکان ممکن است یک نوع میوه یا سبزی خاص را نخورند، </a:t>
            </a:r>
            <a:endParaRPr lang="fa-IR" sz="2400" dirty="0" smtClean="0">
              <a:cs typeface="B Nazanin" pitchFamily="2" charset="-78"/>
            </a:endParaRPr>
          </a:p>
          <a:p>
            <a:pPr algn="r"/>
            <a:r>
              <a:rPr lang="fa-IR" sz="2400" dirty="0" smtClean="0">
                <a:cs typeface="B Nazanin" pitchFamily="2" charset="-78"/>
              </a:rPr>
              <a:t>شما </a:t>
            </a:r>
            <a:r>
              <a:rPr lang="fa-IR" sz="2400" dirty="0">
                <a:cs typeface="B Nazanin" pitchFamily="2" charset="-78"/>
              </a:rPr>
              <a:t>هر کدام را که بهتر میخورند بیشتر بدهید. </a:t>
            </a:r>
            <a:endParaRPr lang="fa-IR" sz="2400" dirty="0" smtClean="0">
              <a:cs typeface="B Nazanin" pitchFamily="2" charset="-78"/>
            </a:endParaRPr>
          </a:p>
          <a:p>
            <a:pPr algn="r"/>
            <a:r>
              <a:rPr lang="fa-IR" sz="2400" dirty="0" smtClean="0">
                <a:cs typeface="B Nazanin" pitchFamily="2" charset="-78"/>
              </a:rPr>
              <a:t>اما </a:t>
            </a:r>
            <a:r>
              <a:rPr lang="fa-IR" sz="2400" dirty="0">
                <a:cs typeface="B Nazanin" pitchFamily="2" charset="-78"/>
              </a:rPr>
              <a:t>گاه آنهایی را که نمیخورند دوباره امتحان نموده و به کودک پیشنهاد نمایید. </a:t>
            </a:r>
            <a:endParaRPr lang="fa-IR" sz="2400" dirty="0" smtClean="0">
              <a:cs typeface="B Nazanin" pitchFamily="2" charset="-78"/>
            </a:endParaRPr>
          </a:p>
          <a:p>
            <a:pPr algn="r"/>
            <a:r>
              <a:rPr lang="fa-IR" sz="2400" dirty="0" smtClean="0">
                <a:cs typeface="B Nazanin" pitchFamily="2" charset="-78"/>
              </a:rPr>
              <a:t>سبزیهایی </a:t>
            </a:r>
            <a:r>
              <a:rPr lang="fa-IR" sz="2400" dirty="0">
                <a:cs typeface="B Nazanin" pitchFamily="2" charset="-78"/>
              </a:rPr>
              <a:t>مانند کرفس، هویج، نخودفرنگي و </a:t>
            </a:r>
            <a:r>
              <a:rPr lang="fa-IR" sz="2400" dirty="0" smtClean="0">
                <a:cs typeface="B Nazanin" pitchFamily="2" charset="-78"/>
              </a:rPr>
              <a:t>سيب زمینی را کامل </a:t>
            </a:r>
            <a:r>
              <a:rPr lang="fa-IR" sz="2400" dirty="0">
                <a:cs typeface="B Nazanin" pitchFamily="2" charset="-78"/>
              </a:rPr>
              <a:t>بپزید </a:t>
            </a:r>
            <a:r>
              <a:rPr lang="fa-IR" sz="2400" dirty="0" smtClean="0">
                <a:cs typeface="B Nazanin" pitchFamily="2" charset="-78"/>
              </a:rPr>
              <a:t>(له </a:t>
            </a:r>
            <a:r>
              <a:rPr lang="fa-IR" sz="2400" dirty="0">
                <a:cs typeface="B Nazanin" pitchFamily="2" charset="-78"/>
              </a:rPr>
              <a:t>نشود بلکه کمی ترد </a:t>
            </a:r>
            <a:r>
              <a:rPr lang="fa-IR" sz="2400" dirty="0" smtClean="0">
                <a:cs typeface="B Nazanin" pitchFamily="2" charset="-78"/>
              </a:rPr>
              <a:t>باشد)و </a:t>
            </a:r>
            <a:r>
              <a:rPr lang="fa-IR" sz="2400" dirty="0">
                <a:cs typeface="B Nazanin" pitchFamily="2" charset="-78"/>
              </a:rPr>
              <a:t>بگذارید کودک آنرا با دست برداشته و بخورد. </a:t>
            </a:r>
            <a:endParaRPr lang="fa-IR" sz="2400" dirty="0" smtClean="0">
              <a:cs typeface="B Nazanin" pitchFamily="2" charset="-78"/>
            </a:endParaRPr>
          </a:p>
          <a:p>
            <a:pPr algn="r"/>
            <a:r>
              <a:rPr lang="fa-IR" sz="2400" dirty="0" smtClean="0">
                <a:cs typeface="B Nazanin" pitchFamily="2" charset="-78"/>
              </a:rPr>
              <a:t>کمی </a:t>
            </a:r>
            <a:r>
              <a:rPr lang="fa-IR" sz="2400" dirty="0">
                <a:cs typeface="B Nazanin" pitchFamily="2" charset="-78"/>
              </a:rPr>
              <a:t>ماست چکیده بر روی سبزیهای پخته بریزید یا سبزی را با نان و پنیر به او بدهید. اگر میوه نمیخورد، آن را رنده کرده یا به </a:t>
            </a:r>
            <a:r>
              <a:rPr lang="fa-IR" sz="2400" dirty="0" smtClean="0">
                <a:cs typeface="B Nazanin" pitchFamily="2" charset="-78"/>
              </a:rPr>
              <a:t>تکه های </a:t>
            </a:r>
            <a:r>
              <a:rPr lang="fa-IR" sz="2400" dirty="0">
                <a:cs typeface="B Nazanin" pitchFamily="2" charset="-78"/>
              </a:rPr>
              <a:t>کوچک تقسیم کنید و با کمی </a:t>
            </a:r>
            <a:r>
              <a:rPr lang="fa-IR" sz="2400" dirty="0" smtClean="0">
                <a:cs typeface="B Nazanin" pitchFamily="2" charset="-78"/>
              </a:rPr>
              <a:t>خامه ی </a:t>
            </a:r>
            <a:r>
              <a:rPr lang="fa-IR" sz="2400" dirty="0">
                <a:cs typeface="B Nazanin" pitchFamily="2" charset="-78"/>
              </a:rPr>
              <a:t>پاستوريزه یا به صورت پوره یا کمپوت کم شیرینی بدهید</a:t>
            </a:r>
            <a:r>
              <a:rPr lang="fa-IR" dirty="0"/>
              <a:t>.</a:t>
            </a:r>
            <a:endParaRPr lang="en-US" dirty="0"/>
          </a:p>
        </p:txBody>
      </p:sp>
    </p:spTree>
    <p:extLst>
      <p:ext uri="{BB962C8B-B14F-4D97-AF65-F5344CB8AC3E}">
        <p14:creationId xmlns:p14="http://schemas.microsoft.com/office/powerpoint/2010/main" xmlns="" val="3231653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1219200"/>
          </a:xfrm>
        </p:spPr>
        <p:txBody>
          <a:bodyPr/>
          <a:lstStyle/>
          <a:p>
            <a:pPr algn="r"/>
            <a:r>
              <a:rPr lang="fa-IR" dirty="0"/>
              <a:t>نخوردن گوشت:</a:t>
            </a:r>
            <a:endParaRPr lang="en-US" dirty="0"/>
          </a:p>
        </p:txBody>
      </p:sp>
      <p:sp>
        <p:nvSpPr>
          <p:cNvPr id="3" name="Content Placeholder 2"/>
          <p:cNvSpPr>
            <a:spLocks noGrp="1"/>
          </p:cNvSpPr>
          <p:nvPr>
            <p:ph idx="1"/>
          </p:nvPr>
        </p:nvSpPr>
        <p:spPr>
          <a:xfrm>
            <a:off x="304800" y="1066800"/>
            <a:ext cx="8686800" cy="5013325"/>
          </a:xfrm>
        </p:spPr>
        <p:txBody>
          <a:bodyPr>
            <a:normAutofit fontScale="85000" lnSpcReduction="10000"/>
          </a:bodyPr>
          <a:lstStyle/>
          <a:p>
            <a:pPr algn="r"/>
            <a:r>
              <a:rPr lang="fa-IR" sz="2800" dirty="0">
                <a:cs typeface="B Nazanin" pitchFamily="2" charset="-78"/>
              </a:rPr>
              <a:t>بهتر است گوشت را به قطعات بسیار کوچک و ریز تقسیم کنید تا مثل حلیم گندم </a:t>
            </a:r>
            <a:r>
              <a:rPr lang="fa-IR" sz="2800" dirty="0" smtClean="0">
                <a:cs typeface="B Nazanin" pitchFamily="2" charset="-78"/>
              </a:rPr>
              <a:t>به خوبی </a:t>
            </a:r>
            <a:r>
              <a:rPr lang="fa-IR" sz="2800" dirty="0">
                <a:cs typeface="B Nazanin" pitchFamily="2" charset="-78"/>
              </a:rPr>
              <a:t>پخته شود. ً </a:t>
            </a:r>
            <a:endParaRPr lang="fa-IR" sz="2800" dirty="0" smtClean="0">
              <a:cs typeface="B Nazanin" pitchFamily="2" charset="-78"/>
            </a:endParaRPr>
          </a:p>
          <a:p>
            <a:pPr algn="r"/>
            <a:r>
              <a:rPr lang="fa-IR" sz="2800" dirty="0" smtClean="0">
                <a:cs typeface="B Nazanin" pitchFamily="2" charset="-78"/>
              </a:rPr>
              <a:t>قطعات </a:t>
            </a:r>
            <a:r>
              <a:rPr lang="fa-IR" sz="2800" dirty="0">
                <a:cs typeface="B Nazanin" pitchFamily="2" charset="-78"/>
              </a:rPr>
              <a:t>بسیار ریز گوشت را مخلوط با حبوبات </a:t>
            </a:r>
            <a:r>
              <a:rPr lang="fa-IR" sz="2800" dirty="0" smtClean="0">
                <a:cs typeface="B Nazanin" pitchFamily="2" charset="-78"/>
              </a:rPr>
              <a:t>کامل </a:t>
            </a:r>
            <a:r>
              <a:rPr lang="fa-IR" sz="2800" dirty="0">
                <a:cs typeface="B Nazanin" pitchFamily="2" charset="-78"/>
              </a:rPr>
              <a:t>بپزید و نرم کنید و همراه با یک قاشق غذاخوری روغن زیتون و یک قاشق مربا خوری آب لیمو ترش یا آب نارنج تازه به کودک بدهید. </a:t>
            </a:r>
            <a:endParaRPr lang="fa-IR" sz="2800" dirty="0" smtClean="0">
              <a:cs typeface="B Nazanin" pitchFamily="2" charset="-78"/>
            </a:endParaRPr>
          </a:p>
          <a:p>
            <a:pPr algn="r"/>
            <a:r>
              <a:rPr lang="fa-IR" sz="2800" dirty="0" smtClean="0">
                <a:cs typeface="B Nazanin" pitchFamily="2" charset="-78"/>
              </a:rPr>
              <a:t>گوشت </a:t>
            </a:r>
            <a:r>
              <a:rPr lang="fa-IR" sz="2800" dirty="0">
                <a:cs typeface="B Nazanin" pitchFamily="2" charset="-78"/>
              </a:rPr>
              <a:t>چرخ کرده را به صورت کوفته قلقلی درآورید یا به صورت مخلوط با </a:t>
            </a:r>
            <a:r>
              <a:rPr lang="fa-IR" sz="2800" dirty="0" smtClean="0">
                <a:cs typeface="B Nazanin" pitchFamily="2" charset="-78"/>
              </a:rPr>
              <a:t>گوجه فرنگی </a:t>
            </a:r>
            <a:r>
              <a:rPr lang="fa-IR" sz="2800" dirty="0">
                <a:cs typeface="B Nazanin" pitchFamily="2" charset="-78"/>
              </a:rPr>
              <a:t>به جای سس روی ماکارونی بریزید يا به کودک اجازه دهید تا با دست آن را بخورد. </a:t>
            </a:r>
            <a:endParaRPr lang="fa-IR" sz="2800" dirty="0" smtClean="0">
              <a:cs typeface="B Nazanin" pitchFamily="2" charset="-78"/>
            </a:endParaRPr>
          </a:p>
          <a:p>
            <a:pPr algn="r"/>
            <a:r>
              <a:rPr lang="fa-IR" sz="2800" dirty="0" smtClean="0">
                <a:cs typeface="B Nazanin" pitchFamily="2" charset="-78"/>
              </a:rPr>
              <a:t>کتلت (مخلوط </a:t>
            </a:r>
            <a:r>
              <a:rPr lang="fa-IR" sz="2800" dirty="0">
                <a:cs typeface="B Nazanin" pitchFamily="2" charset="-78"/>
              </a:rPr>
              <a:t>گوشت، </a:t>
            </a:r>
            <a:r>
              <a:rPr lang="fa-IR" sz="2800" dirty="0" smtClean="0">
                <a:cs typeface="B Nazanin" pitchFamily="2" charset="-78"/>
              </a:rPr>
              <a:t>سیب زمینی </a:t>
            </a:r>
            <a:r>
              <a:rPr lang="fa-IR" sz="2800" dirty="0">
                <a:cs typeface="B Nazanin" pitchFamily="2" charset="-78"/>
              </a:rPr>
              <a:t>و </a:t>
            </a:r>
            <a:r>
              <a:rPr lang="fa-IR" sz="2800" dirty="0" smtClean="0">
                <a:cs typeface="B Nazanin" pitchFamily="2" charset="-78"/>
              </a:rPr>
              <a:t>تخم مرغ) </a:t>
            </a:r>
            <a:r>
              <a:rPr lang="fa-IR" sz="2800" dirty="0">
                <a:cs typeface="B Nazanin" pitchFamily="2" charset="-78"/>
              </a:rPr>
              <a:t>را به شکلهای کوچک و زیبا تهیه کنید یا </a:t>
            </a:r>
            <a:r>
              <a:rPr lang="fa-IR" sz="2800" dirty="0" smtClean="0">
                <a:cs typeface="B Nazanin" pitchFamily="2" charset="-78"/>
              </a:rPr>
              <a:t>به صورت </a:t>
            </a:r>
            <a:r>
              <a:rPr lang="fa-IR" sz="2800" dirty="0">
                <a:cs typeface="B Nazanin" pitchFamily="2" charset="-78"/>
              </a:rPr>
              <a:t>مخلوط با آب </a:t>
            </a:r>
            <a:r>
              <a:rPr lang="fa-IR" sz="2800" dirty="0" smtClean="0">
                <a:cs typeface="B Nazanin" pitchFamily="2" charset="-78"/>
              </a:rPr>
              <a:t>گوجه فرنگی </a:t>
            </a:r>
            <a:r>
              <a:rPr lang="fa-IR" sz="2800" dirty="0">
                <a:cs typeface="B Nazanin" pitchFamily="2" charset="-78"/>
              </a:rPr>
              <a:t>و لوبیا و برنج )لوبیا پلو( بپزید. </a:t>
            </a:r>
            <a:endParaRPr lang="fa-IR" sz="2800" dirty="0" smtClean="0">
              <a:cs typeface="B Nazanin" pitchFamily="2" charset="-78"/>
            </a:endParaRPr>
          </a:p>
          <a:p>
            <a:pPr algn="r"/>
            <a:r>
              <a:rPr lang="fa-IR" sz="2800" dirty="0" smtClean="0">
                <a:cs typeface="B Nazanin" pitchFamily="2" charset="-78"/>
              </a:rPr>
              <a:t>از </a:t>
            </a:r>
            <a:r>
              <a:rPr lang="fa-IR" sz="2800" dirty="0">
                <a:cs typeface="B Nazanin" pitchFamily="2" charset="-78"/>
              </a:rPr>
              <a:t>گوشت مرغ یا ماهی استفاده کنید</a:t>
            </a:r>
            <a:r>
              <a:rPr lang="fa-IR" sz="2800" dirty="0" smtClean="0">
                <a:cs typeface="B Nazanin" pitchFamily="2" charset="-78"/>
              </a:rPr>
              <a:t>.</a:t>
            </a:r>
          </a:p>
          <a:p>
            <a:pPr algn="r"/>
            <a:r>
              <a:rPr lang="fa-IR" sz="2800" dirty="0" smtClean="0">
                <a:cs typeface="B Nazanin" pitchFamily="2" charset="-78"/>
              </a:rPr>
              <a:t> </a:t>
            </a:r>
            <a:r>
              <a:rPr lang="fa-IR" sz="2800" dirty="0">
                <a:cs typeface="B Nazanin" pitchFamily="2" charset="-78"/>
              </a:rPr>
              <a:t>برنج را با آب گوشت یا مرغ </a:t>
            </a:r>
            <a:r>
              <a:rPr lang="fa-IR" sz="2800" dirty="0" smtClean="0">
                <a:cs typeface="B Nazanin" pitchFamily="2" charset="-78"/>
              </a:rPr>
              <a:t>به صورت کته ی </a:t>
            </a:r>
            <a:r>
              <a:rPr lang="fa-IR" sz="2800" dirty="0">
                <a:cs typeface="B Nazanin" pitchFamily="2" charset="-78"/>
              </a:rPr>
              <a:t>نرم با انواع سبزیها یا عدس یا ماش تهيه كنيد. </a:t>
            </a:r>
            <a:r>
              <a:rPr lang="fa-IR" sz="2800" dirty="0" smtClean="0">
                <a:cs typeface="B Nazanin" pitchFamily="2" charset="-78"/>
              </a:rPr>
              <a:t> </a:t>
            </a:r>
          </a:p>
          <a:p>
            <a:pPr algn="r"/>
            <a:r>
              <a:rPr lang="fa-IR" sz="2800" dirty="0" smtClean="0">
                <a:cs typeface="B Nazanin" pitchFamily="2" charset="-78"/>
              </a:rPr>
              <a:t>گوشت </a:t>
            </a:r>
            <a:r>
              <a:rPr lang="fa-IR" sz="2800" dirty="0">
                <a:cs typeface="B Nazanin" pitchFamily="2" charset="-78"/>
              </a:rPr>
              <a:t>را </a:t>
            </a:r>
            <a:r>
              <a:rPr lang="fa-IR" sz="2800" dirty="0" smtClean="0">
                <a:cs typeface="B Nazanin" pitchFamily="2" charset="-78"/>
              </a:rPr>
              <a:t>به صورت </a:t>
            </a:r>
            <a:r>
              <a:rPr lang="fa-IR" sz="2800" dirty="0">
                <a:cs typeface="B Nazanin" pitchFamily="2" charset="-78"/>
              </a:rPr>
              <a:t>قلقلی درآورده و به کودک اجازه دهید تا با دست آن را بخورد</a:t>
            </a:r>
            <a:r>
              <a:rPr lang="fa-IR" sz="2800" dirty="0" smtClean="0">
                <a:cs typeface="B Nazanin" pitchFamily="2" charset="-78"/>
              </a:rPr>
              <a:t>.</a:t>
            </a:r>
          </a:p>
          <a:p>
            <a:pPr algn="r"/>
            <a:r>
              <a:rPr lang="fa-IR" sz="2800" dirty="0" smtClean="0">
                <a:cs typeface="B Nazanin" pitchFamily="2" charset="-78"/>
              </a:rPr>
              <a:t> </a:t>
            </a:r>
            <a:r>
              <a:rPr lang="fa-IR" sz="2800" dirty="0">
                <a:cs typeface="B Nazanin" pitchFamily="2" charset="-78"/>
              </a:rPr>
              <a:t>اگر کودک هیچ یک از انواع گوشت را نمیخورد از جانشینهای آن مانند </a:t>
            </a:r>
            <a:r>
              <a:rPr lang="fa-IR" sz="2800" dirty="0" smtClean="0">
                <a:cs typeface="B Nazanin" pitchFamily="2" charset="-78"/>
              </a:rPr>
              <a:t>تخم مرغ</a:t>
            </a:r>
            <a:r>
              <a:rPr lang="fa-IR" sz="2800" dirty="0">
                <a:cs typeface="B Nazanin" pitchFamily="2" charset="-78"/>
              </a:rPr>
              <a:t>، پنیر با بادام یا گردو، انواع حبوبات مانند لوبیاچیتی پخته و عدس، شیر و ماست استفاده </a:t>
            </a:r>
            <a:r>
              <a:rPr lang="fa-IR" dirty="0">
                <a:cs typeface="B Nazanin" pitchFamily="2" charset="-78"/>
              </a:rPr>
              <a:t>کنید</a:t>
            </a:r>
            <a:r>
              <a:rPr lang="fa-IR" dirty="0"/>
              <a:t>. </a:t>
            </a:r>
            <a:endParaRPr lang="fa-IR" dirty="0" smtClean="0"/>
          </a:p>
          <a:p>
            <a:pPr algn="r"/>
            <a:endParaRPr lang="en-US" dirty="0"/>
          </a:p>
        </p:txBody>
      </p:sp>
    </p:spTree>
    <p:extLst>
      <p:ext uri="{BB962C8B-B14F-4D97-AF65-F5344CB8AC3E}">
        <p14:creationId xmlns:p14="http://schemas.microsoft.com/office/powerpoint/2010/main" xmlns="" val="3017694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762000"/>
          </a:xfrm>
        </p:spPr>
        <p:txBody>
          <a:bodyPr/>
          <a:lstStyle/>
          <a:p>
            <a:pPr algn="r"/>
            <a:r>
              <a:rPr lang="fa-IR" dirty="0"/>
              <a:t>نخوردن </a:t>
            </a:r>
            <a:r>
              <a:rPr lang="fa-IR" dirty="0" smtClean="0"/>
              <a:t>تخم مرغ</a:t>
            </a:r>
            <a:r>
              <a:rPr lang="fa-IR" dirty="0"/>
              <a:t>:</a:t>
            </a:r>
            <a:endParaRPr lang="en-US" dirty="0"/>
          </a:p>
        </p:txBody>
      </p:sp>
      <p:sp>
        <p:nvSpPr>
          <p:cNvPr id="3" name="Content Placeholder 2"/>
          <p:cNvSpPr>
            <a:spLocks noGrp="1"/>
          </p:cNvSpPr>
          <p:nvPr>
            <p:ph idx="1"/>
          </p:nvPr>
        </p:nvSpPr>
        <p:spPr>
          <a:xfrm>
            <a:off x="304800" y="990600"/>
            <a:ext cx="8686800" cy="5638800"/>
          </a:xfrm>
        </p:spPr>
        <p:txBody>
          <a:bodyPr>
            <a:normAutofit/>
          </a:bodyPr>
          <a:lstStyle/>
          <a:p>
            <a:pPr algn="r" rtl="1"/>
            <a:r>
              <a:rPr lang="fa-IR" dirty="0" smtClean="0">
                <a:cs typeface="B Nazanin" pitchFamily="2" charset="-78"/>
              </a:rPr>
              <a:t>تخم مرغ سفت شده </a:t>
            </a:r>
            <a:r>
              <a:rPr lang="fa-IR" dirty="0">
                <a:cs typeface="B Nazanin" pitchFamily="2" charset="-78"/>
              </a:rPr>
              <a:t>را با کمی کره یا شیر، نرم کرده و </a:t>
            </a:r>
            <a:r>
              <a:rPr lang="fa-IR" dirty="0" smtClean="0">
                <a:cs typeface="B Nazanin" pitchFamily="2" charset="-78"/>
              </a:rPr>
              <a:t>به صورت </a:t>
            </a:r>
            <a:r>
              <a:rPr lang="fa-IR" dirty="0">
                <a:cs typeface="B Nazanin" pitchFamily="2" charset="-78"/>
              </a:rPr>
              <a:t>پوره </a:t>
            </a:r>
            <a:r>
              <a:rPr lang="fa-IR" dirty="0" smtClean="0">
                <a:cs typeface="B Nazanin" pitchFamily="2" charset="-78"/>
              </a:rPr>
              <a:t>دربياوريد</a:t>
            </a:r>
          </a:p>
          <a:p>
            <a:pPr algn="r" rtl="1"/>
            <a:r>
              <a:rPr lang="fa-IR" dirty="0">
                <a:cs typeface="B Nazanin" pitchFamily="2" charset="-78"/>
              </a:rPr>
              <a:t>زرده و سفیدی </a:t>
            </a:r>
            <a:r>
              <a:rPr lang="fa-IR" dirty="0" smtClean="0">
                <a:cs typeface="B Nazanin" pitchFamily="2" charset="-78"/>
              </a:rPr>
              <a:t>تخم مرغ </a:t>
            </a:r>
            <a:r>
              <a:rPr lang="fa-IR" dirty="0">
                <a:cs typeface="B Nazanin" pitchFamily="2" charset="-78"/>
              </a:rPr>
              <a:t>را هم بزنید و داخل سوپ بریزید و بگذارید چند جوش بزند</a:t>
            </a:r>
            <a:r>
              <a:rPr lang="fa-IR" dirty="0" smtClean="0">
                <a:cs typeface="B Nazanin" pitchFamily="2" charset="-78"/>
              </a:rPr>
              <a:t>.</a:t>
            </a:r>
          </a:p>
          <a:p>
            <a:pPr algn="r" rtl="1"/>
            <a:r>
              <a:rPr lang="fa-IR" dirty="0">
                <a:cs typeface="B Nazanin" pitchFamily="2" charset="-78"/>
              </a:rPr>
              <a:t>زرده و </a:t>
            </a:r>
            <a:r>
              <a:rPr lang="fa-IR" dirty="0" smtClean="0">
                <a:cs typeface="B Nazanin" pitchFamily="2" charset="-78"/>
              </a:rPr>
              <a:t>سفیده ی تخم مرغ </a:t>
            </a:r>
            <a:r>
              <a:rPr lang="fa-IR" dirty="0">
                <a:cs typeface="B Nazanin" pitchFamily="2" charset="-78"/>
              </a:rPr>
              <a:t>را با کمی شیر </a:t>
            </a:r>
            <a:r>
              <a:rPr lang="fa-IR" dirty="0" smtClean="0">
                <a:cs typeface="B Nazanin" pitchFamily="2" charset="-78"/>
              </a:rPr>
              <a:t>(2 </a:t>
            </a:r>
            <a:r>
              <a:rPr lang="fa-IR" dirty="0">
                <a:cs typeface="B Nazanin" pitchFamily="2" charset="-78"/>
              </a:rPr>
              <a:t>قاشق </a:t>
            </a:r>
            <a:r>
              <a:rPr lang="fa-IR" dirty="0" smtClean="0">
                <a:cs typeface="B Nazanin" pitchFamily="2" charset="-78"/>
              </a:rPr>
              <a:t>غذاخوری) </a:t>
            </a:r>
            <a:r>
              <a:rPr lang="fa-IR" dirty="0">
                <a:cs typeface="B Nazanin" pitchFamily="2" charset="-78"/>
              </a:rPr>
              <a:t>مخلوط کرده و در روغن بپزید </a:t>
            </a:r>
            <a:r>
              <a:rPr lang="fa-IR" dirty="0" smtClean="0">
                <a:cs typeface="B Nazanin" pitchFamily="2" charset="-78"/>
              </a:rPr>
              <a:t>(خاگینه)</a:t>
            </a:r>
          </a:p>
          <a:p>
            <a:pPr algn="r" rtl="1"/>
            <a:r>
              <a:rPr lang="fa-IR" dirty="0" smtClean="0">
                <a:cs typeface="B Nazanin" pitchFamily="2" charset="-78"/>
              </a:rPr>
              <a:t>سیب زمینی </a:t>
            </a:r>
            <a:r>
              <a:rPr lang="fa-IR" dirty="0">
                <a:cs typeface="B Nazanin" pitchFamily="2" charset="-78"/>
              </a:rPr>
              <a:t>پخته شده و </a:t>
            </a:r>
            <a:r>
              <a:rPr lang="fa-IR" dirty="0" smtClean="0">
                <a:cs typeface="B Nazanin" pitchFamily="2" charset="-78"/>
              </a:rPr>
              <a:t>تخم مرغ </a:t>
            </a:r>
            <a:r>
              <a:rPr lang="fa-IR" dirty="0">
                <a:cs typeface="B Nazanin" pitchFamily="2" charset="-78"/>
              </a:rPr>
              <a:t>سفت شده را رنده کرده و به آن کمی کره یا روغن زیتون، یا ماست و روغن زیتون </a:t>
            </a:r>
            <a:r>
              <a:rPr lang="fa-IR" dirty="0" smtClean="0">
                <a:cs typeface="B Nazanin" pitchFamily="2" charset="-78"/>
              </a:rPr>
              <a:t>و</a:t>
            </a:r>
            <a:r>
              <a:rPr lang="fa-IR" dirty="0"/>
              <a:t> </a:t>
            </a:r>
            <a:r>
              <a:rPr lang="fa-IR" dirty="0">
                <a:cs typeface="B Nazanin" pitchFamily="2" charset="-78"/>
              </a:rPr>
              <a:t>یا کمی شیر اضافه نمایید. </a:t>
            </a:r>
            <a:endParaRPr lang="fa-IR" dirty="0" smtClean="0">
              <a:cs typeface="B Nazanin" pitchFamily="2" charset="-78"/>
            </a:endParaRPr>
          </a:p>
          <a:p>
            <a:pPr algn="r" rtl="1"/>
            <a:r>
              <a:rPr lang="fa-IR" dirty="0" smtClean="0">
                <a:cs typeface="B Nazanin" pitchFamily="2" charset="-78"/>
              </a:rPr>
              <a:t>تخم مرغ </a:t>
            </a:r>
            <a:r>
              <a:rPr lang="fa-IR" dirty="0">
                <a:cs typeface="B Nazanin" pitchFamily="2" charset="-78"/>
              </a:rPr>
              <a:t>را هم بزنید و با نصف استکان ماست در ته </a:t>
            </a:r>
            <a:r>
              <a:rPr lang="fa-IR" dirty="0" smtClean="0">
                <a:cs typeface="B Nazanin" pitchFamily="2" charset="-78"/>
              </a:rPr>
              <a:t>قابلمه ای </a:t>
            </a:r>
            <a:r>
              <a:rPr lang="fa-IR" dirty="0">
                <a:cs typeface="B Nazanin" pitchFamily="2" charset="-78"/>
              </a:rPr>
              <a:t>که برای او </a:t>
            </a:r>
            <a:r>
              <a:rPr lang="fa-IR" dirty="0" smtClean="0">
                <a:cs typeface="B Nazanin" pitchFamily="2" charset="-78"/>
              </a:rPr>
              <a:t>کته ی </a:t>
            </a:r>
            <a:r>
              <a:rPr lang="fa-IR" dirty="0">
                <a:cs typeface="B Nazanin" pitchFamily="2" charset="-78"/>
              </a:rPr>
              <a:t>درست میکنید بریزید.</a:t>
            </a:r>
            <a:endParaRPr lang="fa-IR" dirty="0" smtClean="0">
              <a:cs typeface="B Nazanin" pitchFamily="2" charset="-78"/>
            </a:endParaRPr>
          </a:p>
          <a:p>
            <a:pPr algn="r" rtl="1"/>
            <a:endParaRPr lang="en-US" dirty="0">
              <a:cs typeface="B Nazanin" pitchFamily="2" charset="-78"/>
            </a:endParaRPr>
          </a:p>
        </p:txBody>
      </p:sp>
    </p:spTree>
    <p:extLst>
      <p:ext uri="{BB962C8B-B14F-4D97-AF65-F5344CB8AC3E}">
        <p14:creationId xmlns:p14="http://schemas.microsoft.com/office/powerpoint/2010/main" xmlns="" val="3537322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4" name="Picture 2" descr="kashe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9448800" cy="708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34851" name="WordArt 3"/>
          <p:cNvSpPr>
            <a:spLocks noChangeArrowheads="1" noChangeShapeType="1" noTextEdit="1"/>
          </p:cNvSpPr>
          <p:nvPr/>
        </p:nvSpPr>
        <p:spPr bwMode="auto">
          <a:xfrm>
            <a:off x="228600" y="838200"/>
            <a:ext cx="5183188" cy="2940050"/>
          </a:xfrm>
          <a:prstGeom prst="rect">
            <a:avLst/>
          </a:prstGeom>
        </p:spPr>
        <p:txBody>
          <a:bodyPr wrap="none" fromWordArt="1">
            <a:prstTxWarp prst="textCascadeUp">
              <a:avLst>
                <a:gd name="adj" fmla="val 50486"/>
              </a:avLst>
            </a:prstTxWarp>
            <a:scene3d>
              <a:camera prst="legacyPerspectiveTopLeft">
                <a:rot lat="0" lon="20519958" rev="0"/>
              </a:camera>
              <a:lightRig rig="legacyHarsh3" dir="r"/>
            </a:scene3d>
            <a:sp3d extrusionH="430200" prstMaterial="legacyMatte">
              <a:extrusionClr>
                <a:srgbClr val="006600"/>
              </a:extrusionClr>
            </a:sp3d>
          </a:bodyPr>
          <a:lstStyle/>
          <a:p>
            <a:pPr algn="ctr" rtl="1"/>
            <a:r>
              <a:rPr lang="fa-IR" sz="3600" kern="10">
                <a:ln w="9525">
                  <a:round/>
                  <a:headEnd/>
                  <a:tailEnd/>
                </a:ln>
                <a:gradFill rotWithShape="1">
                  <a:gsLst>
                    <a:gs pos="0">
                      <a:srgbClr val="006600"/>
                    </a:gs>
                    <a:gs pos="100000">
                      <a:srgbClr val="FFFFFF"/>
                    </a:gs>
                  </a:gsLst>
                  <a:lin ang="5400000" scaled="1"/>
                </a:gradFill>
                <a:latin typeface="Arial"/>
                <a:cs typeface="Arial"/>
              </a:rPr>
              <a:t>با سپاس  از توجه  شما</a:t>
            </a:r>
            <a:endParaRPr lang="en-US" sz="3600" kern="10">
              <a:ln w="9525">
                <a:round/>
                <a:headEnd/>
                <a:tailEnd/>
              </a:ln>
              <a:gradFill rotWithShape="1">
                <a:gsLst>
                  <a:gs pos="0">
                    <a:srgbClr val="006600"/>
                  </a:gs>
                  <a:gs pos="100000">
                    <a:srgbClr val="FFFFFF"/>
                  </a:gs>
                </a:gsLst>
                <a:lin ang="5400000" scaled="1"/>
              </a:gradFill>
              <a:latin typeface="Arial"/>
              <a:cs typeface="Arial"/>
            </a:endParaRPr>
          </a:p>
        </p:txBody>
      </p:sp>
    </p:spTree>
    <p:extLst>
      <p:ext uri="{BB962C8B-B14F-4D97-AF65-F5344CB8AC3E}">
        <p14:creationId xmlns:p14="http://schemas.microsoft.com/office/powerpoint/2010/main" xmlns="" val="3594046179"/>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fill="hold" grpId="0" nodeType="afterEffect">
                                  <p:stCondLst>
                                    <p:cond delay="3000"/>
                                  </p:stCondLst>
                                  <p:childTnLst>
                                    <p:set>
                                      <p:cBhvr>
                                        <p:cTn id="6" dur="1" fill="hold">
                                          <p:stCondLst>
                                            <p:cond delay="0"/>
                                          </p:stCondLst>
                                        </p:cTn>
                                        <p:tgtEl>
                                          <p:spTgt spid="334851"/>
                                        </p:tgtEl>
                                        <p:attrNameLst>
                                          <p:attrName>style.visibility</p:attrName>
                                        </p:attrNameLst>
                                      </p:cBhvr>
                                      <p:to>
                                        <p:strVal val="visible"/>
                                      </p:to>
                                    </p:set>
                                    <p:anim calcmode="lin" valueType="num">
                                      <p:cBhvr>
                                        <p:cTn id="7" dur="5000" fill="hold"/>
                                        <p:tgtEl>
                                          <p:spTgt spid="334851"/>
                                        </p:tgtEl>
                                        <p:attrNameLst>
                                          <p:attrName>ppt_w</p:attrName>
                                        </p:attrNameLst>
                                      </p:cBhvr>
                                      <p:tavLst>
                                        <p:tav tm="0" fmla="#ppt_w*sin(2.5*pi*$)">
                                          <p:val>
                                            <p:fltVal val="0"/>
                                          </p:val>
                                        </p:tav>
                                        <p:tav tm="100000">
                                          <p:val>
                                            <p:fltVal val="1"/>
                                          </p:val>
                                        </p:tav>
                                      </p:tavLst>
                                    </p:anim>
                                    <p:anim calcmode="lin" valueType="num">
                                      <p:cBhvr>
                                        <p:cTn id="8" dur="5000" fill="hold"/>
                                        <p:tgtEl>
                                          <p:spTgt spid="33485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48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اصول رژیم غذایی سالم</a:t>
            </a:r>
            <a:endParaRPr lang="en-US" dirty="0">
              <a:cs typeface="B Titr" pitchFamily="2" charset="-78"/>
            </a:endParaRPr>
          </a:p>
        </p:txBody>
      </p:sp>
      <p:sp>
        <p:nvSpPr>
          <p:cNvPr id="3" name="Content Placeholder 2"/>
          <p:cNvSpPr>
            <a:spLocks noGrp="1"/>
          </p:cNvSpPr>
          <p:nvPr>
            <p:ph idx="1"/>
          </p:nvPr>
        </p:nvSpPr>
        <p:spPr/>
        <p:txBody>
          <a:bodyPr>
            <a:normAutofit/>
          </a:bodyPr>
          <a:lstStyle/>
          <a:p>
            <a:pPr algn="r"/>
            <a:r>
              <a:rPr lang="fa-IR" sz="2400" b="1" dirty="0">
                <a:cs typeface="B Nazanin" pitchFamily="2" charset="-78"/>
              </a:rPr>
              <a:t>تنوع</a:t>
            </a:r>
            <a:r>
              <a:rPr lang="fa-IR" sz="1800" b="1" dirty="0">
                <a:cs typeface="B Nazanin" pitchFamily="2" charset="-78"/>
              </a:rPr>
              <a:t>: چون هیچ غذایی به تنهایی تمام مواد مغذی را تأمین نمیکند، باید تنوع غذایی در </a:t>
            </a:r>
            <a:r>
              <a:rPr lang="fa-IR" sz="1800" b="1" dirty="0" smtClean="0">
                <a:cs typeface="B Nazanin" pitchFamily="2" charset="-78"/>
              </a:rPr>
              <a:t>برنامه ی </a:t>
            </a:r>
            <a:r>
              <a:rPr lang="fa-IR" sz="1800" b="1" dirty="0">
                <a:cs typeface="B Nazanin" pitchFamily="2" charset="-78"/>
              </a:rPr>
              <a:t>غذایی رعایت شود. برای برآورده شدن نیازهای غذایی باید </a:t>
            </a:r>
            <a:r>
              <a:rPr lang="fa-IR" sz="1800" b="1" dirty="0" smtClean="0">
                <a:cs typeface="B Nazanin" pitchFamily="2" charset="-78"/>
              </a:rPr>
              <a:t>غلات </a:t>
            </a:r>
            <a:r>
              <a:rPr lang="fa-IR" sz="1800" b="1" dirty="0">
                <a:cs typeface="B Nazanin" pitchFamily="2" charset="-78"/>
              </a:rPr>
              <a:t>)مانند نان، برنج( همراه با سبزی، میوه و سایر </a:t>
            </a:r>
            <a:r>
              <a:rPr lang="fa-IR" sz="1800" b="1" dirty="0" smtClean="0">
                <a:cs typeface="B Nazanin" pitchFamily="2" charset="-78"/>
              </a:rPr>
              <a:t>مواد </a:t>
            </a:r>
            <a:r>
              <a:rPr lang="fa-IR" sz="1800" b="1" dirty="0">
                <a:cs typeface="B Nazanin" pitchFamily="2" charset="-78"/>
              </a:rPr>
              <a:t>غذایی </a:t>
            </a:r>
            <a:r>
              <a:rPr lang="fa-IR" sz="1800" b="1" dirty="0" smtClean="0">
                <a:cs typeface="B Nazanin" pitchFamily="2" charset="-78"/>
              </a:rPr>
              <a:t>کم چربی </a:t>
            </a:r>
            <a:r>
              <a:rPr lang="fa-IR" sz="1800" b="1" dirty="0">
                <a:cs typeface="B Nazanin" pitchFamily="2" charset="-78"/>
              </a:rPr>
              <a:t>از </a:t>
            </a:r>
            <a:r>
              <a:rPr lang="fa-IR" sz="1800" b="1" dirty="0" smtClean="0">
                <a:cs typeface="B Nazanin" pitchFamily="2" charset="-78"/>
              </a:rPr>
              <a:t>هرم </a:t>
            </a:r>
          </a:p>
          <a:p>
            <a:pPr marL="0" indent="0" algn="r">
              <a:buNone/>
            </a:pPr>
            <a:r>
              <a:rPr lang="fa-IR" sz="1800" b="1" dirty="0" smtClean="0">
                <a:cs typeface="B Nazanin" pitchFamily="2" charset="-78"/>
              </a:rPr>
              <a:t>غذایی مصرف شود.</a:t>
            </a:r>
          </a:p>
          <a:p>
            <a:pPr algn="r"/>
            <a:endParaRPr lang="fa-IR" sz="1800" b="1" dirty="0" smtClean="0">
              <a:cs typeface="B Nazanin" pitchFamily="2" charset="-78"/>
            </a:endParaRPr>
          </a:p>
          <a:p>
            <a:pPr algn="r"/>
            <a:r>
              <a:rPr lang="fa-IR" sz="2400" b="1" dirty="0" smtClean="0">
                <a:cs typeface="B Nazanin" pitchFamily="2" charset="-78"/>
              </a:rPr>
              <a:t>تعادل</a:t>
            </a:r>
            <a:r>
              <a:rPr lang="fa-IR" sz="2400" b="1" dirty="0">
                <a:cs typeface="B Nazanin" pitchFamily="2" charset="-78"/>
              </a:rPr>
              <a:t>:</a:t>
            </a:r>
            <a:r>
              <a:rPr lang="fa-IR" sz="1800" b="1" dirty="0">
                <a:cs typeface="B Nazanin" pitchFamily="2" charset="-78"/>
              </a:rPr>
              <a:t> در یک رژیم متعادل، مقادیر مناسبی از غذاهای 5 گروه اصلی در </a:t>
            </a:r>
            <a:r>
              <a:rPr lang="fa-IR" sz="1800" b="1" dirty="0" smtClean="0">
                <a:cs typeface="B Nazanin" pitchFamily="2" charset="-78"/>
              </a:rPr>
              <a:t>برنامه ی </a:t>
            </a:r>
            <a:r>
              <a:rPr lang="fa-IR" sz="1800" b="1" dirty="0">
                <a:cs typeface="B Nazanin" pitchFamily="2" charset="-78"/>
              </a:rPr>
              <a:t>غذایی روزانه وجود دارد. سن، جنس و میزان فعالیت جسمی بر تعداد </a:t>
            </a:r>
            <a:r>
              <a:rPr lang="fa-IR" sz="1800" b="1" dirty="0" smtClean="0">
                <a:cs typeface="B Nazanin" pitchFamily="2" charset="-78"/>
              </a:rPr>
              <a:t>سهم های </a:t>
            </a:r>
            <a:r>
              <a:rPr lang="fa-IR" sz="1800" b="1" dirty="0">
                <a:cs typeface="B Nazanin" pitchFamily="2" charset="-78"/>
              </a:rPr>
              <a:t>مصرفی تأثیر </a:t>
            </a:r>
            <a:r>
              <a:rPr lang="fa-IR" sz="1800" b="1" dirty="0" smtClean="0">
                <a:cs typeface="B Nazanin" pitchFamily="2" charset="-78"/>
              </a:rPr>
              <a:t>دارد.</a:t>
            </a:r>
          </a:p>
          <a:p>
            <a:pPr algn="r"/>
            <a:endParaRPr lang="fa-IR" sz="1800" b="1" dirty="0">
              <a:cs typeface="B Nazanin" pitchFamily="2" charset="-78"/>
            </a:endParaRPr>
          </a:p>
          <a:p>
            <a:pPr algn="r"/>
            <a:r>
              <a:rPr lang="fa-IR" sz="2400" b="1" dirty="0">
                <a:cs typeface="B Nazanin" pitchFamily="2" charset="-78"/>
              </a:rPr>
              <a:t>مصرف به اندازه</a:t>
            </a:r>
            <a:r>
              <a:rPr lang="fa-IR" sz="1800" dirty="0">
                <a:cs typeface="B Nazanin" pitchFamily="2" charset="-78"/>
              </a:rPr>
              <a:t>: </a:t>
            </a:r>
            <a:r>
              <a:rPr lang="fa-IR" sz="1800" b="1" dirty="0">
                <a:cs typeface="B Nazanin" pitchFamily="2" charset="-78"/>
              </a:rPr>
              <a:t>مصرف غذاهای سالم باعث ارتقای وضعیت </a:t>
            </a:r>
            <a:r>
              <a:rPr lang="fa-IR" sz="1800" b="1" dirty="0" smtClean="0">
                <a:cs typeface="B Nazanin" pitchFamily="2" charset="-78"/>
              </a:rPr>
              <a:t>تغذیه ای </a:t>
            </a:r>
            <a:r>
              <a:rPr lang="fa-IR" sz="1800" b="1" dirty="0">
                <a:cs typeface="B Nazanin" pitchFamily="2" charset="-78"/>
              </a:rPr>
              <a:t>و دریافت کالری، چربی، چربی اشباع، کلسترول، نمک و قند میشود. با مصرف به </a:t>
            </a:r>
            <a:r>
              <a:rPr lang="fa-IR" sz="1800" b="1" dirty="0" smtClean="0">
                <a:cs typeface="B Nazanin" pitchFamily="2" charset="-78"/>
              </a:rPr>
              <a:t>اندازه ی </a:t>
            </a:r>
            <a:r>
              <a:rPr lang="fa-IR" sz="1800" b="1" dirty="0">
                <a:cs typeface="B Nazanin" pitchFamily="2" charset="-78"/>
              </a:rPr>
              <a:t>غذا، امکان استفاده از مواد غذایی مختلف فراهم میشود </a:t>
            </a:r>
            <a:r>
              <a:rPr lang="fa-IR" sz="1800" b="1" dirty="0" smtClean="0">
                <a:cs typeface="B Nazanin" pitchFamily="2" charset="-78"/>
              </a:rPr>
              <a:t>. </a:t>
            </a:r>
            <a:endParaRPr lang="en-US" sz="1800" b="1" dirty="0">
              <a:cs typeface="B Nazanin" pitchFamily="2" charset="-78"/>
            </a:endParaRPr>
          </a:p>
        </p:txBody>
      </p:sp>
    </p:spTree>
    <p:extLst>
      <p:ext uri="{BB962C8B-B14F-4D97-AF65-F5344CB8AC3E}">
        <p14:creationId xmlns:p14="http://schemas.microsoft.com/office/powerpoint/2010/main" xmlns="" val="4197866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65564" y="0"/>
            <a:ext cx="5867400" cy="6858000"/>
          </a:xfrm>
          <a:prstGeom prst="rect">
            <a:avLst/>
          </a:prstGeom>
        </p:spPr>
      </p:pic>
      <p:sp>
        <p:nvSpPr>
          <p:cNvPr id="5" name="Rectangle 4"/>
          <p:cNvSpPr/>
          <p:nvPr/>
        </p:nvSpPr>
        <p:spPr>
          <a:xfrm>
            <a:off x="228600" y="1600200"/>
            <a:ext cx="1066800" cy="1169551"/>
          </a:xfrm>
          <a:prstGeom prst="rect">
            <a:avLst/>
          </a:prstGeom>
        </p:spPr>
        <p:txBody>
          <a:bodyPr wrap="square">
            <a:spAutoFit/>
          </a:bodyPr>
          <a:lstStyle/>
          <a:p>
            <a:pPr algn="r"/>
            <a:r>
              <a:rPr lang="fa-IR" sz="1400" dirty="0" smtClean="0">
                <a:cs typeface="B Nazanin" pitchFamily="2" charset="-78"/>
              </a:rPr>
              <a:t>گروه شیر، ماست و پنیر 2 تا 3 سهم گروه سبزیها 3 تا 5 سهم</a:t>
            </a:r>
            <a:endParaRPr lang="en-US" sz="1400" dirty="0">
              <a:cs typeface="B Nazanin" pitchFamily="2" charset="-78"/>
            </a:endParaRPr>
          </a:p>
        </p:txBody>
      </p:sp>
      <p:sp>
        <p:nvSpPr>
          <p:cNvPr id="6" name="Rectangle 5"/>
          <p:cNvSpPr/>
          <p:nvPr/>
        </p:nvSpPr>
        <p:spPr>
          <a:xfrm>
            <a:off x="0" y="3962400"/>
            <a:ext cx="1371600" cy="523220"/>
          </a:xfrm>
          <a:prstGeom prst="rect">
            <a:avLst/>
          </a:prstGeom>
        </p:spPr>
        <p:txBody>
          <a:bodyPr wrap="square">
            <a:spAutoFit/>
          </a:bodyPr>
          <a:lstStyle/>
          <a:p>
            <a:pPr algn="r"/>
            <a:r>
              <a:rPr lang="fa-IR" sz="1400" dirty="0" smtClean="0">
                <a:cs typeface="B Nazanin" pitchFamily="2" charset="-78"/>
              </a:rPr>
              <a:t>گروه نان، غالت، برنج و ماکارونی</a:t>
            </a:r>
            <a:endParaRPr lang="en-US" sz="1400" dirty="0">
              <a:cs typeface="B Nazanin" pitchFamily="2" charset="-78"/>
            </a:endParaRPr>
          </a:p>
        </p:txBody>
      </p:sp>
      <p:sp>
        <p:nvSpPr>
          <p:cNvPr id="7" name="Rectangle 6"/>
          <p:cNvSpPr/>
          <p:nvPr/>
        </p:nvSpPr>
        <p:spPr>
          <a:xfrm>
            <a:off x="7432964" y="1752600"/>
            <a:ext cx="1711036" cy="1477328"/>
          </a:xfrm>
          <a:prstGeom prst="rect">
            <a:avLst/>
          </a:prstGeom>
        </p:spPr>
        <p:txBody>
          <a:bodyPr wrap="square">
            <a:spAutoFit/>
          </a:bodyPr>
          <a:lstStyle/>
          <a:p>
            <a:pPr algn="r"/>
            <a:r>
              <a:rPr lang="fa-IR" dirty="0" smtClean="0">
                <a:cs typeface="B Nazanin" pitchFamily="2" charset="-78"/>
              </a:rPr>
              <a:t>گروه گوشت، طیور، ماهی، تخم مرغ و مغزها 2 تا 3 سهم گروه میوهها 2 تا 4 سهم </a:t>
            </a:r>
            <a:endParaRPr lang="en-US" dirty="0">
              <a:cs typeface="B Nazanin" pitchFamily="2" charset="-78"/>
            </a:endParaRPr>
          </a:p>
        </p:txBody>
      </p:sp>
    </p:spTree>
    <p:extLst>
      <p:ext uri="{BB962C8B-B14F-4D97-AF65-F5344CB8AC3E}">
        <p14:creationId xmlns:p14="http://schemas.microsoft.com/office/powerpoint/2010/main" xmlns="" val="945412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976424266"/>
              </p:ext>
            </p:extLst>
          </p:nvPr>
        </p:nvGraphicFramePr>
        <p:xfrm>
          <a:off x="1295400" y="-26791"/>
          <a:ext cx="6671310" cy="6898646"/>
        </p:xfrm>
        <a:graphic>
          <a:graphicData uri="http://schemas.openxmlformats.org/drawingml/2006/table">
            <a:tbl>
              <a:tblPr firstRow="1" bandRow="1">
                <a:tableStyleId>{5C22544A-7EE6-4342-B048-85BDC9FD1C3A}</a:tableStyleId>
              </a:tblPr>
              <a:tblGrid>
                <a:gridCol w="4260801"/>
                <a:gridCol w="2410509"/>
              </a:tblGrid>
              <a:tr h="670950">
                <a:tc>
                  <a:txBody>
                    <a:bodyPr/>
                    <a:lstStyle/>
                    <a:p>
                      <a:pPr algn="ctr"/>
                      <a:r>
                        <a:rPr lang="fa-IR" dirty="0" smtClean="0">
                          <a:cs typeface="B Titr" pitchFamily="2" charset="-78"/>
                        </a:rPr>
                        <a:t>اندازه</a:t>
                      </a:r>
                      <a:r>
                        <a:rPr lang="fa-IR" baseline="0" dirty="0" smtClean="0">
                          <a:cs typeface="B Titr" pitchFamily="2" charset="-78"/>
                        </a:rPr>
                        <a:t> ی سهم</a:t>
                      </a:r>
                      <a:endParaRPr lang="en-US" dirty="0">
                        <a:cs typeface="B Titr" pitchFamily="2" charset="-78"/>
                      </a:endParaRPr>
                    </a:p>
                  </a:txBody>
                  <a:tcPr/>
                </a:tc>
                <a:tc>
                  <a:txBody>
                    <a:bodyPr/>
                    <a:lstStyle/>
                    <a:p>
                      <a:pPr algn="ctr"/>
                      <a:r>
                        <a:rPr lang="fa-IR" dirty="0" smtClean="0">
                          <a:cs typeface="B Titr" pitchFamily="2" charset="-78"/>
                        </a:rPr>
                        <a:t>گروه غذایی</a:t>
                      </a:r>
                      <a:endParaRPr lang="en-US" dirty="0">
                        <a:cs typeface="B Titr" pitchFamily="2" charset="-78"/>
                      </a:endParaRPr>
                    </a:p>
                  </a:txBody>
                  <a:tcPr/>
                </a:tc>
              </a:tr>
              <a:tr h="1407102">
                <a:tc>
                  <a:txBody>
                    <a:bodyPr/>
                    <a:lstStyle/>
                    <a:p>
                      <a:pPr algn="r"/>
                      <a:r>
                        <a:rPr lang="fa-IR" sz="1200" dirty="0" smtClean="0">
                          <a:cs typeface="B Nazanin" pitchFamily="2" charset="-78"/>
                        </a:rPr>
                        <a:t>یک برش نان</a:t>
                      </a:r>
                    </a:p>
                    <a:p>
                      <a:pPr algn="r"/>
                      <a:r>
                        <a:rPr lang="fa-IR" sz="1200" dirty="0" smtClean="0">
                          <a:cs typeface="B Nazanin" pitchFamily="2" charset="-78"/>
                        </a:rPr>
                        <a:t>یک</a:t>
                      </a:r>
                      <a:r>
                        <a:rPr lang="fa-IR" sz="1200" baseline="0" dirty="0" smtClean="0">
                          <a:cs typeface="B Nazanin" pitchFamily="2" charset="-78"/>
                        </a:rPr>
                        <a:t> لیوان(30گرم)غلات اماده ی </a:t>
                      </a:r>
                    </a:p>
                    <a:p>
                      <a:pPr algn="r"/>
                      <a:r>
                        <a:rPr lang="fa-IR" sz="1200" baseline="0" dirty="0" smtClean="0">
                          <a:cs typeface="B Nazanin" pitchFamily="2" charset="-78"/>
                        </a:rPr>
                        <a:t>مصرف</a:t>
                      </a:r>
                    </a:p>
                    <a:p>
                      <a:pPr algn="r"/>
                      <a:r>
                        <a:rPr lang="fa-IR" sz="1200" dirty="0" smtClean="0">
                          <a:cs typeface="B Nazanin" pitchFamily="2" charset="-78"/>
                        </a:rPr>
                        <a:t>نصف لیوان</a:t>
                      </a:r>
                      <a:r>
                        <a:rPr lang="fa-IR" sz="1200" baseline="0" dirty="0" smtClean="0">
                          <a:cs typeface="B Nazanin" pitchFamily="2" charset="-78"/>
                        </a:rPr>
                        <a:t> غلات </a:t>
                      </a:r>
                      <a:r>
                        <a:rPr lang="fa-IR" sz="1200" dirty="0" smtClean="0">
                          <a:cs typeface="B Nazanin" pitchFamily="2" charset="-78"/>
                        </a:rPr>
                        <a:t>پخته شده</a:t>
                      </a:r>
                    </a:p>
                    <a:p>
                      <a:pPr algn="r"/>
                      <a:r>
                        <a:rPr lang="fa-IR" sz="1200" dirty="0" smtClean="0">
                          <a:cs typeface="B Nazanin" pitchFamily="2" charset="-78"/>
                        </a:rPr>
                        <a:t>نصف لیوان برنج یا ماکارونی(درحدود 5قاشق</a:t>
                      </a:r>
                      <a:r>
                        <a:rPr lang="fa-IR" sz="1200" baseline="0" dirty="0" smtClean="0">
                          <a:cs typeface="B Nazanin" pitchFamily="2" charset="-78"/>
                        </a:rPr>
                        <a:t> غذاخوری)</a:t>
                      </a:r>
                    </a:p>
                    <a:p>
                      <a:pPr algn="r"/>
                      <a:endParaRPr lang="fa-IR" sz="1200" dirty="0" smtClean="0">
                        <a:cs typeface="B Nazanin" pitchFamily="2" charset="-78"/>
                      </a:endParaRPr>
                    </a:p>
                  </a:txBody>
                  <a:tcPr/>
                </a:tc>
                <a:tc>
                  <a:txBody>
                    <a:bodyPr/>
                    <a:lstStyle/>
                    <a:p>
                      <a:pPr algn="r"/>
                      <a:endParaRPr lang="fa-IR" dirty="0" smtClean="0">
                        <a:cs typeface="B Nazanin" pitchFamily="2" charset="-78"/>
                      </a:endParaRPr>
                    </a:p>
                    <a:p>
                      <a:pPr algn="r"/>
                      <a:endParaRPr lang="fa-IR" dirty="0" smtClean="0">
                        <a:cs typeface="B Nazanin" pitchFamily="2" charset="-78"/>
                      </a:endParaRPr>
                    </a:p>
                    <a:p>
                      <a:pPr algn="ctr"/>
                      <a:r>
                        <a:rPr lang="fa-IR" dirty="0" smtClean="0">
                          <a:cs typeface="B Nazanin" pitchFamily="2" charset="-78"/>
                        </a:rPr>
                        <a:t>نان، غلات، برنج و ماکارونی</a:t>
                      </a:r>
                      <a:endParaRPr lang="en-US" dirty="0">
                        <a:cs typeface="B Nazanin" pitchFamily="2" charset="-78"/>
                      </a:endParaRPr>
                    </a:p>
                  </a:txBody>
                  <a:tcPr/>
                </a:tc>
              </a:tr>
              <a:tr h="1010030">
                <a:tc>
                  <a:txBody>
                    <a:bodyPr/>
                    <a:lstStyle/>
                    <a:p>
                      <a:pPr algn="r"/>
                      <a:r>
                        <a:rPr lang="fa-IR" sz="1200" dirty="0" smtClean="0">
                          <a:cs typeface="B Nazanin" pitchFamily="2" charset="-78"/>
                        </a:rPr>
                        <a:t>یک لیوان سبزی خام، برگدار یا سالاد</a:t>
                      </a:r>
                    </a:p>
                    <a:p>
                      <a:pPr algn="r"/>
                      <a:r>
                        <a:rPr lang="fa-IR" sz="1200" dirty="0" smtClean="0">
                          <a:cs typeface="B Nazanin" pitchFamily="2" charset="-78"/>
                        </a:rPr>
                        <a:t>نصف لیوان سبزی پخته شده</a:t>
                      </a:r>
                    </a:p>
                    <a:p>
                      <a:pPr algn="r"/>
                      <a:r>
                        <a:rPr lang="fa-IR" sz="1200" dirty="0" smtClean="0">
                          <a:cs typeface="B Nazanin" pitchFamily="2" charset="-78"/>
                        </a:rPr>
                        <a:t>سه چهارم لیوان آب سبزی</a:t>
                      </a:r>
                      <a:endParaRPr lang="en-US" sz="1200" dirty="0">
                        <a:cs typeface="B Nazanin" pitchFamily="2" charset="-78"/>
                      </a:endParaRPr>
                    </a:p>
                  </a:txBody>
                  <a:tcPr/>
                </a:tc>
                <a:tc>
                  <a:txBody>
                    <a:bodyPr/>
                    <a:lstStyle/>
                    <a:p>
                      <a:pPr algn="r"/>
                      <a:endParaRPr lang="fa-IR" dirty="0" smtClean="0">
                        <a:cs typeface="B Nazanin" pitchFamily="2" charset="-78"/>
                      </a:endParaRPr>
                    </a:p>
                    <a:p>
                      <a:pPr algn="ctr"/>
                      <a:r>
                        <a:rPr lang="fa-IR" dirty="0" smtClean="0">
                          <a:cs typeface="B Nazanin" pitchFamily="2" charset="-78"/>
                        </a:rPr>
                        <a:t>سبزی ها </a:t>
                      </a:r>
                      <a:endParaRPr lang="en-US" dirty="0">
                        <a:cs typeface="B Nazanin" pitchFamily="2" charset="-78"/>
                      </a:endParaRPr>
                    </a:p>
                  </a:txBody>
                  <a:tcPr/>
                </a:tc>
              </a:tr>
              <a:tr h="1139014">
                <a:tc>
                  <a:txBody>
                    <a:bodyPr/>
                    <a:lstStyle/>
                    <a:p>
                      <a:pPr algn="r"/>
                      <a:r>
                        <a:rPr lang="fa-IR" sz="1200" dirty="0" smtClean="0">
                          <a:cs typeface="B Nazanin" pitchFamily="2" charset="-78"/>
                        </a:rPr>
                        <a:t>یک پرتقال، موز، سیب متوسط</a:t>
                      </a:r>
                    </a:p>
                    <a:p>
                      <a:pPr algn="r"/>
                      <a:r>
                        <a:rPr lang="fa-IR" sz="1200" dirty="0" smtClean="0">
                          <a:cs typeface="B Nazanin" pitchFamily="2" charset="-78"/>
                        </a:rPr>
                        <a:t>نصف لیوان میوه</a:t>
                      </a:r>
                      <a:r>
                        <a:rPr lang="fa-IR" sz="1200" baseline="0" dirty="0" smtClean="0">
                          <a:cs typeface="B Nazanin" pitchFamily="2" charset="-78"/>
                        </a:rPr>
                        <a:t> </a:t>
                      </a:r>
                      <a:r>
                        <a:rPr lang="fa-IR" sz="1200" dirty="0" smtClean="0">
                          <a:cs typeface="B Nazanin" pitchFamily="2" charset="-78"/>
                        </a:rPr>
                        <a:t>ی کنسرو شده، پخته </a:t>
                      </a:r>
                    </a:p>
                    <a:p>
                      <a:pPr algn="r"/>
                      <a:r>
                        <a:rPr lang="fa-IR" sz="1200" dirty="0" smtClean="0">
                          <a:cs typeface="B Nazanin" pitchFamily="2" charset="-78"/>
                        </a:rPr>
                        <a:t>شده یا خرد شده</a:t>
                      </a:r>
                    </a:p>
                    <a:p>
                      <a:pPr algn="r"/>
                      <a:r>
                        <a:rPr lang="fa-IR" sz="1200" dirty="0" smtClean="0">
                          <a:cs typeface="B Nazanin" pitchFamily="2" charset="-78"/>
                        </a:rPr>
                        <a:t>سه چهارم لیوان آب میوه</a:t>
                      </a:r>
                      <a:endParaRPr lang="en-US" sz="1200" dirty="0">
                        <a:cs typeface="B Nazanin" pitchFamily="2" charset="-78"/>
                      </a:endParaRPr>
                    </a:p>
                  </a:txBody>
                  <a:tcPr/>
                </a:tc>
                <a:tc>
                  <a:txBody>
                    <a:bodyPr/>
                    <a:lstStyle/>
                    <a:p>
                      <a:pPr algn="r"/>
                      <a:endParaRPr lang="fa-IR" dirty="0" smtClean="0">
                        <a:cs typeface="B Nazanin" pitchFamily="2" charset="-78"/>
                      </a:endParaRPr>
                    </a:p>
                    <a:p>
                      <a:pPr algn="ctr"/>
                      <a:r>
                        <a:rPr lang="fa-IR" dirty="0" smtClean="0">
                          <a:cs typeface="B Nazanin" pitchFamily="2" charset="-78"/>
                        </a:rPr>
                        <a:t>میوه ها </a:t>
                      </a:r>
                      <a:endParaRPr lang="en-US" dirty="0">
                        <a:cs typeface="B Nazanin" pitchFamily="2" charset="-78"/>
                      </a:endParaRPr>
                    </a:p>
                  </a:txBody>
                  <a:tcPr/>
                </a:tc>
              </a:tr>
              <a:tr h="1161928">
                <a:tc>
                  <a:txBody>
                    <a:bodyPr/>
                    <a:lstStyle/>
                    <a:p>
                      <a:pPr algn="r"/>
                      <a:r>
                        <a:rPr lang="fa-IR" sz="1200" dirty="0" smtClean="0">
                          <a:cs typeface="B Nazanin" pitchFamily="2" charset="-78"/>
                        </a:rPr>
                        <a:t>یک لیوان شیر یا ماست یا نصف لیوان دسر لبنی</a:t>
                      </a:r>
                    </a:p>
                    <a:p>
                      <a:pPr algn="r"/>
                      <a:r>
                        <a:rPr lang="fa-IR" sz="1200" dirty="0" smtClean="0">
                          <a:cs typeface="B Nazanin" pitchFamily="2" charset="-78"/>
                        </a:rPr>
                        <a:t>چهل و دو گرم (1/5قوطی کبریت) پنیر طبیعی پنجاه و هفت</a:t>
                      </a:r>
                      <a:r>
                        <a:rPr lang="fa-IR" sz="1200" baseline="0" dirty="0" smtClean="0">
                          <a:cs typeface="B Nazanin" pitchFamily="2" charset="-78"/>
                        </a:rPr>
                        <a:t> </a:t>
                      </a:r>
                      <a:r>
                        <a:rPr lang="fa-IR" sz="1200" dirty="0" smtClean="0">
                          <a:cs typeface="B Nazanin" pitchFamily="2" charset="-78"/>
                        </a:rPr>
                        <a:t>گرم(2قوطی</a:t>
                      </a:r>
                      <a:r>
                        <a:rPr lang="fa-IR" sz="1200" baseline="0" dirty="0" smtClean="0">
                          <a:cs typeface="B Nazanin" pitchFamily="2" charset="-78"/>
                        </a:rPr>
                        <a:t> کبریت)</a:t>
                      </a:r>
                      <a:endParaRPr lang="en-US" sz="1400" dirty="0">
                        <a:cs typeface="B Nazanin" pitchFamily="2" charset="-78"/>
                      </a:endParaRPr>
                    </a:p>
                  </a:txBody>
                  <a:tcPr/>
                </a:tc>
                <a:tc>
                  <a:txBody>
                    <a:bodyPr/>
                    <a:lstStyle/>
                    <a:p>
                      <a:pPr algn="ctr"/>
                      <a:endParaRPr lang="fa-IR"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fa-IR" dirty="0" smtClean="0">
                          <a:cs typeface="B Nazanin" pitchFamily="2" charset="-78"/>
                        </a:rPr>
                        <a:t>شیر، ماست و پنیر</a:t>
                      </a:r>
                    </a:p>
                    <a:p>
                      <a:pPr algn="ctr"/>
                      <a:endParaRPr lang="fa-IR" dirty="0" smtClean="0"/>
                    </a:p>
                    <a:p>
                      <a:pPr algn="ctr"/>
                      <a:endParaRPr lang="en-US" dirty="0"/>
                    </a:p>
                  </a:txBody>
                  <a:tcPr/>
                </a:tc>
              </a:tr>
              <a:tr h="1482830">
                <a:tc>
                  <a:txBody>
                    <a:bodyPr/>
                    <a:lstStyle/>
                    <a:p>
                      <a:pPr algn="r"/>
                      <a:r>
                        <a:rPr lang="fa-IR" sz="1400" dirty="0" smtClean="0">
                          <a:cs typeface="B Nazanin" pitchFamily="2" charset="-78"/>
                        </a:rPr>
                        <a:t>پنجاه و هفت تا 85 گرم ماهی، طیور، یا گوشت کم </a:t>
                      </a:r>
                    </a:p>
                    <a:p>
                      <a:pPr algn="r"/>
                      <a:r>
                        <a:rPr lang="fa-IR" sz="1400" dirty="0" smtClean="0">
                          <a:cs typeface="B Nazanin" pitchFamily="2" charset="-78"/>
                        </a:rPr>
                        <a:t>چرب پخته شده</a:t>
                      </a:r>
                    </a:p>
                    <a:p>
                      <a:pPr algn="r"/>
                      <a:r>
                        <a:rPr lang="fa-IR" sz="1400" dirty="0" smtClean="0">
                          <a:cs typeface="B Nazanin" pitchFamily="2" charset="-78"/>
                        </a:rPr>
                        <a:t>نصف لیوان حبوبات پخته شده یا 1 تخم مرغ، حدود 28 گرم(یک قوطی </a:t>
                      </a:r>
                    </a:p>
                    <a:p>
                      <a:pPr algn="r"/>
                      <a:r>
                        <a:rPr lang="fa-IR" sz="1400" dirty="0" smtClean="0">
                          <a:cs typeface="B Nazanin" pitchFamily="2" charset="-78"/>
                        </a:rPr>
                        <a:t>کبریت) گوشت کم چرب است.</a:t>
                      </a:r>
                    </a:p>
                    <a:p>
                      <a:pPr algn="r"/>
                      <a:r>
                        <a:rPr lang="fa-IR" sz="1400" dirty="0" smtClean="0">
                          <a:cs typeface="B Nazanin" pitchFamily="2" charset="-78"/>
                        </a:rPr>
                        <a:t>دو قاشق غذاخوری(30 میلی لیتر) کره ی بادام زمینی یا یک سوم لیوان از مغزها، حدود 28 گرم گوشت کم چرب است.  </a:t>
                      </a:r>
                      <a:endParaRPr lang="en-US" sz="1400" dirty="0">
                        <a:cs typeface="B Nazanin" pitchFamily="2" charset="-78"/>
                      </a:endParaRPr>
                    </a:p>
                  </a:txBody>
                  <a:tcPr/>
                </a:tc>
                <a:tc>
                  <a:txBody>
                    <a:bodyPr/>
                    <a:lstStyle/>
                    <a:p>
                      <a:pPr algn="ctr"/>
                      <a:endParaRPr lang="fa-IR" dirty="0" smtClean="0">
                        <a:cs typeface="B Nazanin" pitchFamily="2" charset="-78"/>
                      </a:endParaRPr>
                    </a:p>
                    <a:p>
                      <a:pPr algn="ctr"/>
                      <a:r>
                        <a:rPr lang="fa-IR" dirty="0" smtClean="0">
                          <a:cs typeface="B Nazanin" pitchFamily="2" charset="-78"/>
                        </a:rPr>
                        <a:t>گوشت، طیور، ماهی، حبوبات، تخم مرغ و مغزها</a:t>
                      </a:r>
                      <a:endParaRPr lang="en-US" dirty="0">
                        <a:cs typeface="B Nazanin" pitchFamily="2" charset="-78"/>
                      </a:endParaRPr>
                    </a:p>
                  </a:txBody>
                  <a:tcPr/>
                </a:tc>
              </a:tr>
            </a:tbl>
          </a:graphicData>
        </a:graphic>
      </p:graphicFrame>
    </p:spTree>
    <p:extLst>
      <p:ext uri="{BB962C8B-B14F-4D97-AF65-F5344CB8AC3E}">
        <p14:creationId xmlns:p14="http://schemas.microsoft.com/office/powerpoint/2010/main" xmlns="" val="300759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r>
              <a:rPr lang="fa-IR" sz="2400" b="1" dirty="0" smtClean="0">
                <a:cs typeface="B Nazanin" pitchFamily="2" charset="-78"/>
              </a:rPr>
              <a:t> توجه :</a:t>
            </a:r>
          </a:p>
          <a:p>
            <a:pPr algn="r"/>
            <a:r>
              <a:rPr lang="fa-IR" sz="2400" b="1" dirty="0" smtClean="0">
                <a:cs typeface="B Nazanin" pitchFamily="2" charset="-78"/>
              </a:rPr>
              <a:t>به </a:t>
            </a:r>
            <a:r>
              <a:rPr lang="fa-IR" sz="2400" b="1" dirty="0">
                <a:cs typeface="B Nazanin" pitchFamily="2" charset="-78"/>
              </a:rPr>
              <a:t>کودکان 2 تا 3 ساله، حدود دوسوم </a:t>
            </a:r>
            <a:r>
              <a:rPr lang="fa-IR" sz="2400" b="1" dirty="0" smtClean="0">
                <a:cs typeface="B Nazanin" pitchFamily="2" charset="-78"/>
              </a:rPr>
              <a:t>اندازه ی </a:t>
            </a:r>
            <a:r>
              <a:rPr lang="fa-IR" sz="2400" b="1" dirty="0">
                <a:cs typeface="B Nazanin" pitchFamily="2" charset="-78"/>
              </a:rPr>
              <a:t>سهم مواد مغذی به جز شیر را بدهید. کودکان بزرگتر، میتوانند این </a:t>
            </a:r>
            <a:r>
              <a:rPr lang="fa-IR" sz="2400" b="1" dirty="0" smtClean="0">
                <a:cs typeface="B Nazanin" pitchFamily="2" charset="-78"/>
              </a:rPr>
              <a:t>اندازه ها </a:t>
            </a:r>
            <a:r>
              <a:rPr lang="fa-IR" sz="2400" b="1" dirty="0">
                <a:cs typeface="B Nazanin" pitchFamily="2" charset="-78"/>
              </a:rPr>
              <a:t>را کامل مصرف کنند. کودکان 2 تا 6 سال روزانه به 2 </a:t>
            </a:r>
            <a:r>
              <a:rPr lang="fa-IR" sz="2400" b="1" dirty="0" smtClean="0">
                <a:cs typeface="B Nazanin" pitchFamily="2" charset="-78"/>
              </a:rPr>
              <a:t>اندازه ی </a:t>
            </a:r>
            <a:r>
              <a:rPr lang="fa-IR" sz="2400" b="1" dirty="0">
                <a:cs typeface="B Nazanin" pitchFamily="2" charset="-78"/>
              </a:rPr>
              <a:t>سهم گروه شیر نیاز دارند. </a:t>
            </a:r>
            <a:r>
              <a:rPr lang="fa-IR" sz="2400" b="1" dirty="0" smtClean="0">
                <a:cs typeface="B Nazanin" pitchFamily="2" charset="-78"/>
              </a:rPr>
              <a:t> </a:t>
            </a:r>
          </a:p>
          <a:p>
            <a:pPr algn="r"/>
            <a:r>
              <a:rPr lang="fa-IR" sz="2400" b="1" dirty="0" smtClean="0">
                <a:cs typeface="B Nazanin" pitchFamily="2" charset="-78"/>
              </a:rPr>
              <a:t>هر </a:t>
            </a:r>
            <a:r>
              <a:rPr lang="fa-IR" sz="2400" b="1" dirty="0">
                <a:cs typeface="B Nazanin" pitchFamily="2" charset="-78"/>
              </a:rPr>
              <a:t>لیوان، معادل </a:t>
            </a:r>
            <a:r>
              <a:rPr lang="fa-IR" sz="2400" b="1" dirty="0" smtClean="0">
                <a:cs typeface="B Nazanin" pitchFamily="2" charset="-78"/>
              </a:rPr>
              <a:t>250 </a:t>
            </a:r>
            <a:r>
              <a:rPr lang="fa-IR" sz="2400" b="1" dirty="0">
                <a:cs typeface="B Nazanin" pitchFamily="2" charset="-78"/>
              </a:rPr>
              <a:t>میلی لیتر میباشد. </a:t>
            </a:r>
            <a:r>
              <a:rPr lang="fa-IR" sz="2400" b="1" dirty="0" smtClean="0">
                <a:cs typeface="B Nazanin" pitchFamily="2" charset="-78"/>
              </a:rPr>
              <a:t>30 </a:t>
            </a:r>
            <a:r>
              <a:rPr lang="fa-IR" sz="2400" b="1" dirty="0">
                <a:cs typeface="B Nazanin" pitchFamily="2" charset="-78"/>
              </a:rPr>
              <a:t>گرم معادل یک کف دست نان سنگک، بربری یا نانهای </a:t>
            </a:r>
            <a:r>
              <a:rPr lang="fa-IR" sz="2400" b="1" dirty="0" smtClean="0">
                <a:cs typeface="B Nazanin" pitchFamily="2" charset="-78"/>
              </a:rPr>
              <a:t>تنوری </a:t>
            </a:r>
            <a:r>
              <a:rPr lang="fa-IR" sz="2400" b="1" dirty="0">
                <a:cs typeface="B Nazanin" pitchFamily="2" charset="-78"/>
              </a:rPr>
              <a:t>یا 4 کف </a:t>
            </a:r>
            <a:r>
              <a:rPr lang="fa-IR" sz="2400" b="1" dirty="0" smtClean="0">
                <a:cs typeface="B Nazanin" pitchFamily="2" charset="-78"/>
              </a:rPr>
              <a:t>دست(10 *10سانتی متر)نان لواش.</a:t>
            </a:r>
          </a:p>
          <a:p>
            <a:pPr algn="r"/>
            <a:endParaRPr lang="fa-IR" sz="2400" b="1" dirty="0" smtClean="0">
              <a:cs typeface="B Nazanin" pitchFamily="2" charset="-78"/>
            </a:endParaRPr>
          </a:p>
          <a:p>
            <a:pPr algn="r"/>
            <a:r>
              <a:rPr lang="fa-IR" sz="2400" b="1" dirty="0" smtClean="0">
                <a:cs typeface="B Nazanin" pitchFamily="2" charset="-78"/>
              </a:rPr>
              <a:t>وعده ی چربی ها </a:t>
            </a:r>
            <a:r>
              <a:rPr lang="fa-IR" sz="2400" b="1" dirty="0">
                <a:cs typeface="B Nazanin" pitchFamily="2" charset="-78"/>
              </a:rPr>
              <a:t>و روغن= 1 قاشق چایخوری روغن یا مارگارین، 1 قاشق غذاخوری </a:t>
            </a:r>
            <a:endParaRPr lang="fa-IR" sz="2400" b="1" dirty="0" smtClean="0">
              <a:cs typeface="B Nazanin" pitchFamily="2" charset="-78"/>
            </a:endParaRPr>
          </a:p>
          <a:p>
            <a:pPr marL="0" indent="0" algn="r">
              <a:buNone/>
            </a:pPr>
            <a:r>
              <a:rPr lang="fa-IR" sz="2400" b="1" dirty="0" smtClean="0">
                <a:cs typeface="B Nazanin" pitchFamily="2" charset="-78"/>
              </a:rPr>
              <a:t>سس سالاد وعده ی </a:t>
            </a:r>
            <a:r>
              <a:rPr lang="fa-IR" sz="2400" b="1" dirty="0">
                <a:cs typeface="B Nazanin" pitchFamily="2" charset="-78"/>
              </a:rPr>
              <a:t>شیرینی= 1 برش کیک، </a:t>
            </a:r>
            <a:r>
              <a:rPr lang="fa-IR" sz="2400" b="1" dirty="0" smtClean="0">
                <a:cs typeface="B Nazanin" pitchFamily="2" charset="-78"/>
              </a:rPr>
              <a:t>1/5قاشق </a:t>
            </a:r>
            <a:r>
              <a:rPr lang="fa-IR" sz="2400" b="1" dirty="0">
                <a:cs typeface="B Nazanin" pitchFamily="2" charset="-78"/>
              </a:rPr>
              <a:t>غذاخوری مربا/ </a:t>
            </a:r>
            <a:r>
              <a:rPr lang="fa-IR" sz="2400" b="1" dirty="0" smtClean="0">
                <a:cs typeface="B Nazanin" pitchFamily="2" charset="-78"/>
              </a:rPr>
              <a:t>ژله</a:t>
            </a:r>
          </a:p>
          <a:p>
            <a:pPr marL="0" indent="0" algn="r">
              <a:buNone/>
            </a:pPr>
            <a:endParaRPr lang="en-US" sz="2400" b="1" dirty="0">
              <a:cs typeface="B Nazanin" pitchFamily="2" charset="-78"/>
            </a:endParaRPr>
          </a:p>
        </p:txBody>
      </p:sp>
    </p:spTree>
    <p:extLst>
      <p:ext uri="{BB962C8B-B14F-4D97-AF65-F5344CB8AC3E}">
        <p14:creationId xmlns:p14="http://schemas.microsoft.com/office/powerpoint/2010/main" xmlns="" val="520796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Titr" pitchFamily="2" charset="-78"/>
              </a:rPr>
              <a:t>کاهش مصرف چربی</a:t>
            </a:r>
            <a:endParaRPr lang="en-US" dirty="0">
              <a:cs typeface="B Titr" pitchFamily="2" charset="-78"/>
            </a:endParaRPr>
          </a:p>
        </p:txBody>
      </p:sp>
      <p:sp>
        <p:nvSpPr>
          <p:cNvPr id="3" name="Content Placeholder 2"/>
          <p:cNvSpPr>
            <a:spLocks noGrp="1"/>
          </p:cNvSpPr>
          <p:nvPr>
            <p:ph idx="1"/>
          </p:nvPr>
        </p:nvSpPr>
        <p:spPr/>
        <p:txBody>
          <a:bodyPr>
            <a:normAutofit/>
          </a:bodyPr>
          <a:lstStyle/>
          <a:p>
            <a:pPr marL="0" indent="0" algn="r">
              <a:buNone/>
            </a:pPr>
            <a:r>
              <a:rPr lang="fa-IR" sz="2800" dirty="0" smtClean="0">
                <a:cs typeface="B Nazanin" pitchFamily="2" charset="-78"/>
              </a:rPr>
              <a:t>مصرف چربی باید 30% یا </a:t>
            </a:r>
            <a:r>
              <a:rPr lang="fa-IR" sz="2800" dirty="0">
                <a:cs typeface="B Nazanin" pitchFamily="2" charset="-78"/>
              </a:rPr>
              <a:t>کمتراز30% کل کالری را شامل </a:t>
            </a:r>
            <a:r>
              <a:rPr lang="fa-IR" sz="2800" dirty="0" smtClean="0">
                <a:cs typeface="B Nazanin" pitchFamily="2" charset="-78"/>
              </a:rPr>
              <a:t>شود:</a:t>
            </a:r>
          </a:p>
          <a:p>
            <a:pPr marL="0" indent="0" algn="r">
              <a:buNone/>
            </a:pPr>
            <a:r>
              <a:rPr lang="fa-IR" sz="2800" dirty="0" smtClean="0">
                <a:cs typeface="B Nazanin" pitchFamily="2" charset="-78"/>
              </a:rPr>
              <a:t>کاهش </a:t>
            </a:r>
            <a:r>
              <a:rPr lang="fa-IR" sz="2800" dirty="0">
                <a:cs typeface="B Nazanin" pitchFamily="2" charset="-78"/>
              </a:rPr>
              <a:t>مصرف </a:t>
            </a:r>
            <a:r>
              <a:rPr lang="fa-IR" sz="2800" dirty="0" smtClean="0">
                <a:cs typeface="B Nazanin" pitchFamily="2" charset="-78"/>
              </a:rPr>
              <a:t>سس های </a:t>
            </a:r>
            <a:r>
              <a:rPr lang="fa-IR" sz="2800" dirty="0">
                <a:cs typeface="B Nazanin" pitchFamily="2" charset="-78"/>
              </a:rPr>
              <a:t>چرب و کره و </a:t>
            </a:r>
            <a:r>
              <a:rPr lang="fa-IR" sz="2800" dirty="0" smtClean="0">
                <a:cs typeface="B Nazanin" pitchFamily="2" charset="-78"/>
              </a:rPr>
              <a:t>مارگارین</a:t>
            </a:r>
          </a:p>
          <a:p>
            <a:pPr marL="0" indent="0" algn="r">
              <a:buNone/>
            </a:pPr>
            <a:r>
              <a:rPr lang="fa-IR" sz="2800" dirty="0">
                <a:cs typeface="B Nazanin" pitchFamily="2" charset="-78"/>
              </a:rPr>
              <a:t>برداشتن چربی قابل مشاهده از گوشت،</a:t>
            </a:r>
            <a:endParaRPr lang="fa-IR" sz="2800" dirty="0" smtClean="0">
              <a:cs typeface="B Nazanin" pitchFamily="2" charset="-78"/>
            </a:endParaRPr>
          </a:p>
          <a:p>
            <a:pPr marL="0" indent="0" algn="r">
              <a:buNone/>
            </a:pPr>
            <a:r>
              <a:rPr lang="fa-IR" sz="2800" dirty="0" smtClean="0">
                <a:cs typeface="B Nazanin" pitchFamily="2" charset="-78"/>
              </a:rPr>
              <a:t>کاهش </a:t>
            </a:r>
            <a:r>
              <a:rPr lang="fa-IR" sz="2800" dirty="0">
                <a:cs typeface="B Nazanin" pitchFamily="2" charset="-78"/>
              </a:rPr>
              <a:t>مصرف غذاهای سرخ شده، </a:t>
            </a:r>
            <a:endParaRPr lang="fa-IR" sz="2800" dirty="0" smtClean="0">
              <a:cs typeface="B Nazanin" pitchFamily="2" charset="-78"/>
            </a:endParaRPr>
          </a:p>
          <a:p>
            <a:pPr marL="0" indent="0" algn="r">
              <a:buNone/>
            </a:pPr>
            <a:r>
              <a:rPr lang="fa-IR" sz="2800" dirty="0" smtClean="0">
                <a:cs typeface="B Nazanin" pitchFamily="2" charset="-78"/>
              </a:rPr>
              <a:t>انتخاب </a:t>
            </a:r>
            <a:r>
              <a:rPr lang="fa-IR" sz="2800" dirty="0">
                <a:cs typeface="B Nazanin" pitchFamily="2" charset="-78"/>
              </a:rPr>
              <a:t>غذاهای </a:t>
            </a:r>
            <a:r>
              <a:rPr lang="fa-IR" sz="2800" dirty="0" smtClean="0">
                <a:cs typeface="B Nazanin" pitchFamily="2" charset="-78"/>
              </a:rPr>
              <a:t>کم چرب </a:t>
            </a:r>
            <a:r>
              <a:rPr lang="fa-IR" sz="2800" dirty="0">
                <a:cs typeface="B Nazanin" pitchFamily="2" charset="-78"/>
              </a:rPr>
              <a:t>در رستوران، </a:t>
            </a:r>
            <a:endParaRPr lang="fa-IR" sz="2800" dirty="0" smtClean="0">
              <a:cs typeface="B Nazanin" pitchFamily="2" charset="-78"/>
            </a:endParaRPr>
          </a:p>
          <a:p>
            <a:pPr marL="0" indent="0" algn="r">
              <a:buNone/>
            </a:pPr>
            <a:r>
              <a:rPr lang="fa-IR" sz="2800" dirty="0" smtClean="0">
                <a:cs typeface="B Nazanin" pitchFamily="2" charset="-78"/>
              </a:rPr>
              <a:t>مصرف </a:t>
            </a:r>
            <a:r>
              <a:rPr lang="fa-IR" sz="2800" dirty="0">
                <a:cs typeface="B Nazanin" pitchFamily="2" charset="-78"/>
              </a:rPr>
              <a:t>میوه و سبزی به جای چیپس و پفک برای میان </a:t>
            </a:r>
            <a:r>
              <a:rPr lang="fa-IR" sz="2800" dirty="0" smtClean="0">
                <a:cs typeface="B Nazanin" pitchFamily="2" charset="-78"/>
              </a:rPr>
              <a:t>وعده ها </a:t>
            </a:r>
            <a:r>
              <a:rPr lang="fa-IR" sz="2800" dirty="0">
                <a:cs typeface="B Nazanin" pitchFamily="2" charset="-78"/>
              </a:rPr>
              <a:t>و </a:t>
            </a:r>
            <a:endParaRPr lang="fa-IR" sz="2800" dirty="0" smtClean="0">
              <a:cs typeface="B Nazanin" pitchFamily="2" charset="-78"/>
            </a:endParaRPr>
          </a:p>
          <a:p>
            <a:pPr marL="0" indent="0" algn="r">
              <a:buNone/>
            </a:pPr>
            <a:r>
              <a:rPr lang="fa-IR" sz="2800" dirty="0" smtClean="0">
                <a:cs typeface="B Nazanin" pitchFamily="2" charset="-78"/>
              </a:rPr>
              <a:t>استفاده </a:t>
            </a:r>
            <a:r>
              <a:rPr lang="fa-IR" sz="2800" dirty="0">
                <a:cs typeface="B Nazanin" pitchFamily="2" charset="-78"/>
              </a:rPr>
              <a:t>از </a:t>
            </a:r>
            <a:r>
              <a:rPr lang="fa-IR" sz="2800" dirty="0" smtClean="0">
                <a:cs typeface="B Nazanin" pitchFamily="2" charset="-78"/>
              </a:rPr>
              <a:t>روش های </a:t>
            </a:r>
            <a:r>
              <a:rPr lang="fa-IR" sz="2800" dirty="0">
                <a:cs typeface="B Nazanin" pitchFamily="2" charset="-78"/>
              </a:rPr>
              <a:t>پخت کم روغن مانند بخارپز به جای سرخ کردن.</a:t>
            </a:r>
            <a:endParaRPr lang="en-US" sz="2800" dirty="0">
              <a:cs typeface="B Nazanin" pitchFamily="2" charset="-78"/>
            </a:endParaRPr>
          </a:p>
        </p:txBody>
      </p:sp>
    </p:spTree>
    <p:extLst>
      <p:ext uri="{BB962C8B-B14F-4D97-AF65-F5344CB8AC3E}">
        <p14:creationId xmlns:p14="http://schemas.microsoft.com/office/powerpoint/2010/main" xmlns="" val="4289419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295400"/>
          </a:xfrm>
        </p:spPr>
        <p:txBody>
          <a:bodyPr/>
          <a:lstStyle/>
          <a:p>
            <a:pPr algn="r"/>
            <a:r>
              <a:rPr lang="fa-IR" dirty="0"/>
              <a:t>-</a:t>
            </a:r>
            <a:r>
              <a:rPr lang="fa-IR" dirty="0">
                <a:cs typeface="B Titr" pitchFamily="2" charset="-78"/>
              </a:rPr>
              <a:t>دریافت چربی برحسب مقادیر متفاوت کالری</a:t>
            </a:r>
            <a:endParaRPr lang="en-US" dirty="0">
              <a:cs typeface="B Titr"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067389035"/>
              </p:ext>
            </p:extLst>
          </p:nvPr>
        </p:nvGraphicFramePr>
        <p:xfrm>
          <a:off x="381000" y="2438399"/>
          <a:ext cx="8610600" cy="1904998"/>
        </p:xfrm>
        <a:graphic>
          <a:graphicData uri="http://schemas.openxmlformats.org/drawingml/2006/table">
            <a:tbl>
              <a:tblPr firstRow="1" bandRow="1">
                <a:tableStyleId>{5C22544A-7EE6-4342-B048-85BDC9FD1C3A}</a:tableStyleId>
              </a:tblPr>
              <a:tblGrid>
                <a:gridCol w="2152650"/>
                <a:gridCol w="2152650"/>
                <a:gridCol w="1963821"/>
                <a:gridCol w="2341479"/>
              </a:tblGrid>
              <a:tr h="952499">
                <a:tc>
                  <a:txBody>
                    <a:bodyPr/>
                    <a:lstStyle/>
                    <a:p>
                      <a:r>
                        <a:rPr lang="fa-IR" dirty="0" smtClean="0"/>
                        <a:t>2800</a:t>
                      </a:r>
                      <a:endParaRPr lang="en-US" dirty="0"/>
                    </a:p>
                  </a:txBody>
                  <a:tcPr/>
                </a:tc>
                <a:tc>
                  <a:txBody>
                    <a:bodyPr/>
                    <a:lstStyle/>
                    <a:p>
                      <a:r>
                        <a:rPr lang="fa-IR" dirty="0" smtClean="0"/>
                        <a:t>2200</a:t>
                      </a:r>
                      <a:endParaRPr lang="en-US" dirty="0"/>
                    </a:p>
                  </a:txBody>
                  <a:tcPr/>
                </a:tc>
                <a:tc>
                  <a:txBody>
                    <a:bodyPr/>
                    <a:lstStyle/>
                    <a:p>
                      <a:r>
                        <a:rPr lang="fa-IR" dirty="0" smtClean="0"/>
                        <a:t>1600</a:t>
                      </a:r>
                      <a:endParaRPr lang="en-US" dirty="0"/>
                    </a:p>
                  </a:txBody>
                  <a:tcPr/>
                </a:tc>
                <a:tc>
                  <a:txBody>
                    <a:bodyPr/>
                    <a:lstStyle/>
                    <a:p>
                      <a:r>
                        <a:rPr lang="fa-IR" dirty="0" smtClean="0"/>
                        <a:t>دریافت کالری روزانه</a:t>
                      </a:r>
                      <a:endParaRPr lang="en-US" dirty="0"/>
                    </a:p>
                  </a:txBody>
                  <a:tcPr/>
                </a:tc>
              </a:tr>
              <a:tr h="952499">
                <a:tc>
                  <a:txBody>
                    <a:bodyPr/>
                    <a:lstStyle/>
                    <a:p>
                      <a:r>
                        <a:rPr lang="fa-IR" dirty="0" smtClean="0"/>
                        <a:t>93</a:t>
                      </a:r>
                      <a:endParaRPr lang="en-US" dirty="0"/>
                    </a:p>
                  </a:txBody>
                  <a:tcPr/>
                </a:tc>
                <a:tc>
                  <a:txBody>
                    <a:bodyPr/>
                    <a:lstStyle/>
                    <a:p>
                      <a:r>
                        <a:rPr lang="fa-IR" dirty="0" smtClean="0"/>
                        <a:t>73</a:t>
                      </a:r>
                      <a:endParaRPr lang="en-US" dirty="0"/>
                    </a:p>
                  </a:txBody>
                  <a:tcPr/>
                </a:tc>
                <a:tc>
                  <a:txBody>
                    <a:bodyPr/>
                    <a:lstStyle/>
                    <a:p>
                      <a:r>
                        <a:rPr lang="fa-IR" dirty="0" smtClean="0"/>
                        <a:t>53</a:t>
                      </a:r>
                      <a:endParaRPr lang="en-US" dirty="0"/>
                    </a:p>
                  </a:txBody>
                  <a:tcPr/>
                </a:tc>
                <a:tc>
                  <a:txBody>
                    <a:bodyPr/>
                    <a:lstStyle/>
                    <a:p>
                      <a:r>
                        <a:rPr lang="fa-IR" dirty="0" smtClean="0"/>
                        <a:t>دریافت چربی (گرم)</a:t>
                      </a:r>
                      <a:endParaRPr lang="en-US" dirty="0"/>
                    </a:p>
                  </a:txBody>
                  <a:tcPr/>
                </a:tc>
              </a:tr>
            </a:tbl>
          </a:graphicData>
        </a:graphic>
      </p:graphicFrame>
    </p:spTree>
    <p:extLst>
      <p:ext uri="{BB962C8B-B14F-4D97-AF65-F5344CB8AC3E}">
        <p14:creationId xmlns:p14="http://schemas.microsoft.com/office/powerpoint/2010/main" xmlns="" val="1465829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Titr" pitchFamily="2" charset="-78"/>
              </a:rPr>
              <a:t>کاهش مصرف قند</a:t>
            </a:r>
            <a:endParaRPr lang="en-US" dirty="0">
              <a:cs typeface="B Titr" pitchFamily="2" charset="-78"/>
            </a:endParaRPr>
          </a:p>
        </p:txBody>
      </p:sp>
      <p:sp>
        <p:nvSpPr>
          <p:cNvPr id="3" name="Content Placeholder 2"/>
          <p:cNvSpPr>
            <a:spLocks noGrp="1"/>
          </p:cNvSpPr>
          <p:nvPr>
            <p:ph idx="1"/>
          </p:nvPr>
        </p:nvSpPr>
        <p:spPr/>
        <p:txBody>
          <a:bodyPr>
            <a:normAutofit/>
          </a:bodyPr>
          <a:lstStyle/>
          <a:p>
            <a:pPr algn="r"/>
            <a:r>
              <a:rPr lang="fa-IR" sz="2800" dirty="0">
                <a:cs typeface="B Nazanin" pitchFamily="2" charset="-78"/>
              </a:rPr>
              <a:t>رعایت موارد زیر مفید است</a:t>
            </a:r>
            <a:r>
              <a:rPr lang="fa-IR" sz="2800" dirty="0" smtClean="0">
                <a:cs typeface="B Nazanin" pitchFamily="2" charset="-78"/>
              </a:rPr>
              <a:t>:</a:t>
            </a:r>
          </a:p>
          <a:p>
            <a:pPr algn="r"/>
            <a:r>
              <a:rPr lang="fa-IR" sz="2800" dirty="0" smtClean="0">
                <a:cs typeface="B Nazanin" pitchFamily="2" charset="-78"/>
              </a:rPr>
              <a:t> </a:t>
            </a:r>
            <a:r>
              <a:rPr lang="fa-IR" sz="2800" dirty="0">
                <a:cs typeface="B Nazanin" pitchFamily="2" charset="-78"/>
              </a:rPr>
              <a:t>مصرف غذاهایی که به طور طبیعی شیرین هستند مانند </a:t>
            </a:r>
            <a:r>
              <a:rPr lang="fa-IR" sz="2800" dirty="0" smtClean="0">
                <a:cs typeface="B Nazanin" pitchFamily="2" charset="-78"/>
              </a:rPr>
              <a:t>میوه ی </a:t>
            </a:r>
            <a:r>
              <a:rPr lang="fa-IR" sz="2800" dirty="0">
                <a:cs typeface="B Nazanin" pitchFamily="2" charset="-78"/>
              </a:rPr>
              <a:t>تازه</a:t>
            </a:r>
            <a:r>
              <a:rPr lang="fa-IR" sz="2800" dirty="0" smtClean="0">
                <a:cs typeface="B Nazanin" pitchFamily="2" charset="-78"/>
              </a:rPr>
              <a:t>،</a:t>
            </a:r>
          </a:p>
          <a:p>
            <a:pPr algn="r"/>
            <a:r>
              <a:rPr lang="fa-IR" sz="2800" dirty="0" smtClean="0">
                <a:cs typeface="B Nazanin" pitchFamily="2" charset="-78"/>
              </a:rPr>
              <a:t> </a:t>
            </a:r>
            <a:r>
              <a:rPr lang="fa-IR" sz="2800" dirty="0">
                <a:cs typeface="B Nazanin" pitchFamily="2" charset="-78"/>
              </a:rPr>
              <a:t>برداشتن ظرف شکر از میز غذا</a:t>
            </a:r>
            <a:r>
              <a:rPr lang="fa-IR" sz="2800" dirty="0" smtClean="0">
                <a:cs typeface="B Nazanin" pitchFamily="2" charset="-78"/>
              </a:rPr>
              <a:t>،</a:t>
            </a:r>
          </a:p>
          <a:p>
            <a:pPr algn="r"/>
            <a:r>
              <a:rPr lang="fa-IR" sz="2800" dirty="0" smtClean="0">
                <a:cs typeface="B Nazanin" pitchFamily="2" charset="-78"/>
              </a:rPr>
              <a:t> </a:t>
            </a:r>
            <a:r>
              <a:rPr lang="fa-IR" sz="2800" dirty="0">
                <a:cs typeface="B Nazanin" pitchFamily="2" charset="-78"/>
              </a:rPr>
              <a:t>کاهش مصرف غذاهای شیرین</a:t>
            </a:r>
            <a:r>
              <a:rPr lang="fa-IR" sz="2800" dirty="0" smtClean="0">
                <a:cs typeface="B Nazanin" pitchFamily="2" charset="-78"/>
              </a:rPr>
              <a:t>،</a:t>
            </a:r>
          </a:p>
          <a:p>
            <a:pPr algn="r"/>
            <a:r>
              <a:rPr lang="fa-IR" sz="2800" dirty="0" smtClean="0">
                <a:cs typeface="B Nazanin" pitchFamily="2" charset="-78"/>
              </a:rPr>
              <a:t> </a:t>
            </a:r>
            <a:r>
              <a:rPr lang="fa-IR" sz="2800" dirty="0">
                <a:cs typeface="B Nazanin" pitchFamily="2" charset="-78"/>
              </a:rPr>
              <a:t>نوشیدن آب به جای نوشابه</a:t>
            </a:r>
            <a:r>
              <a:rPr lang="fa-IR" sz="2800" dirty="0" smtClean="0">
                <a:cs typeface="B Nazanin" pitchFamily="2" charset="-78"/>
              </a:rPr>
              <a:t>،</a:t>
            </a:r>
          </a:p>
          <a:p>
            <a:pPr algn="r"/>
            <a:r>
              <a:rPr lang="fa-IR" sz="2800" dirty="0" smtClean="0">
                <a:cs typeface="B Nazanin" pitchFamily="2" charset="-78"/>
              </a:rPr>
              <a:t> </a:t>
            </a:r>
            <a:r>
              <a:rPr lang="fa-IR" sz="2800" dirty="0">
                <a:cs typeface="B Nazanin" pitchFamily="2" charset="-78"/>
              </a:rPr>
              <a:t>کاهش مصرف شکر در زمان آشپزی و مصرف میان </a:t>
            </a:r>
            <a:r>
              <a:rPr lang="fa-IR" sz="2800" dirty="0" smtClean="0">
                <a:cs typeface="B Nazanin" pitchFamily="2" charset="-78"/>
              </a:rPr>
              <a:t>وعده هایی </a:t>
            </a:r>
            <a:r>
              <a:rPr lang="fa-IR" sz="2800" dirty="0">
                <a:cs typeface="B Nazanin" pitchFamily="2" charset="-78"/>
              </a:rPr>
              <a:t>که شیرینی کمی دارد.</a:t>
            </a:r>
            <a:endParaRPr lang="en-US" sz="2800" dirty="0">
              <a:cs typeface="B Nazanin" pitchFamily="2" charset="-78"/>
            </a:endParaRPr>
          </a:p>
        </p:txBody>
      </p:sp>
    </p:spTree>
    <p:extLst>
      <p:ext uri="{BB962C8B-B14F-4D97-AF65-F5344CB8AC3E}">
        <p14:creationId xmlns:p14="http://schemas.microsoft.com/office/powerpoint/2010/main" xmlns="" val="106239642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356</TotalTime>
  <Words>2619</Words>
  <Application>Microsoft Office PowerPoint</Application>
  <PresentationFormat>On-screen Show (4:3)</PresentationFormat>
  <Paragraphs>204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مراقبت تغذیه ای کودکان </vt:lpstr>
      <vt:lpstr>مقدمه</vt:lpstr>
      <vt:lpstr>اصول رژیم غذایی سالم</vt:lpstr>
      <vt:lpstr>Slide 4</vt:lpstr>
      <vt:lpstr>Slide 5</vt:lpstr>
      <vt:lpstr>Slide 6</vt:lpstr>
      <vt:lpstr>کاهش مصرف چربی</vt:lpstr>
      <vt:lpstr>-دریافت چربی برحسب مقادیر متفاوت کالری</vt:lpstr>
      <vt:lpstr>کاهش مصرف قند</vt:lpstr>
      <vt:lpstr>روشهای مقوی کردن غذای کودک</vt:lpstr>
      <vt:lpstr>ادامه...</vt:lpstr>
      <vt:lpstr>روشهای مغذی کردن غذای کودک:</vt:lpstr>
      <vt:lpstr>Slide 13</vt:lpstr>
      <vt:lpstr>ادامه</vt:lpstr>
      <vt:lpstr>Slide 15</vt:lpstr>
      <vt:lpstr>درکودکان بزرگتر از یکسال نکات زیر را توصیه کنید: </vt:lpstr>
      <vt:lpstr>درکودکان بزرگتر از یکسال نکات زیر را توصیه کنید: </vt:lpstr>
      <vt:lpstr>درکودکان بزرگتر از یکسال نکات زیر را توصیه کنید: </vt:lpstr>
      <vt:lpstr>7-توصیه های زیر برای کودکان کم اشتها مفيد است،</vt:lpstr>
      <vt:lpstr>8-در برخی از کودکان بی اشتها احتمال دارد که بد غذایی هایی مشاهده شود، بدین جهت میتوانید از توصیه های زیر کمک بگیرید</vt:lpstr>
      <vt:lpstr>تمایل نداشتن به برخی میوهها و سبزیها:</vt:lpstr>
      <vt:lpstr>نخوردن گوشت:</vt:lpstr>
      <vt:lpstr>نخوردن تخم مرغ:</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MFT</dc:creator>
  <cp:lastModifiedBy>Gostaresh</cp:lastModifiedBy>
  <cp:revision>43</cp:revision>
  <dcterms:created xsi:type="dcterms:W3CDTF">2018-02-16T10:43:34Z</dcterms:created>
  <dcterms:modified xsi:type="dcterms:W3CDTF">2018-02-18T20:13:16Z</dcterms:modified>
</cp:coreProperties>
</file>