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ارزیابی تغذیه کودک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z="2400" dirty="0" smtClean="0"/>
              <a:t>بهناز فیروزی</a:t>
            </a:r>
          </a:p>
          <a:p>
            <a:r>
              <a:rPr lang="fa-IR" sz="2400" dirty="0" smtClean="0"/>
              <a:t>کارگاه کودک سالم –بهمن 9</a:t>
            </a:r>
            <a:r>
              <a:rPr lang="fa-IR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511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2800" i="1" dirty="0">
                <a:solidFill>
                  <a:prstClr val="black"/>
                </a:solidFill>
                <a:latin typeface="Arial-ItalicMT"/>
                <a:ea typeface="+mn-ea"/>
                <a:cs typeface="Arial"/>
              </a:rPr>
              <a:t>- </a:t>
            </a:r>
            <a:r>
              <a:rPr lang="fa-IR" sz="32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125 سي </a:t>
            </a:r>
            <a:r>
              <a:rPr lang="fa-IR" sz="32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سي غذا </a:t>
            </a:r>
            <a:r>
              <a:rPr lang="fa-IR" sz="32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به او مي دهید؟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latin typeface="BNazanin"/>
              </a:rPr>
              <a:t>مقدار </a:t>
            </a:r>
            <a:r>
              <a:rPr lang="fa-IR" dirty="0">
                <a:latin typeface="BNazanin"/>
              </a:rPr>
              <a:t>غذاي دريافتي شيرخوار در اين دوره سني در هر </a:t>
            </a:r>
            <a:r>
              <a:rPr lang="fa-IR" dirty="0" smtClean="0">
                <a:latin typeface="BNazanin"/>
              </a:rPr>
              <a:t>وعده بايد </a:t>
            </a:r>
            <a:r>
              <a:rPr lang="fa-IR" dirty="0">
                <a:latin typeface="BNazanin"/>
              </a:rPr>
              <a:t>نصف ليوان باشد تا نيازهاي غذايي شيرخوار تامين شود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از مادر مقدار غذاي دريافتي شيرخوار بر حسب مقياس خانگي </a:t>
            </a:r>
            <a:r>
              <a:rPr lang="fa-IR" dirty="0" smtClean="0">
                <a:latin typeface="BNazanin"/>
              </a:rPr>
              <a:t>مورداستفاده </a:t>
            </a:r>
            <a:r>
              <a:rPr lang="fa-IR" dirty="0">
                <a:latin typeface="BNazanin"/>
              </a:rPr>
              <a:t>شده سوال و محاسبه شود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اگر از پيمانه هاي محلي استفاده مي شود خودتان مقدار آن را بدست آورديد تا بتوانيد مقدار </a:t>
            </a:r>
            <a:r>
              <a:rPr lang="fa-IR" dirty="0" smtClean="0">
                <a:latin typeface="BNazanin"/>
              </a:rPr>
              <a:t>غذاي دريافتي </a:t>
            </a:r>
            <a:r>
              <a:rPr lang="fa-IR" dirty="0">
                <a:latin typeface="BNazanin"/>
              </a:rPr>
              <a:t>شيرخوار را محاسبه كنيد.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73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27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3 </a:t>
            </a:r>
            <a:r>
              <a:rPr lang="fa-IR" sz="27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وعده غذا و 2 </a:t>
            </a:r>
            <a:r>
              <a:rPr lang="fa-IR" sz="2400" i="1" dirty="0">
                <a:solidFill>
                  <a:srgbClr val="FF0000"/>
                </a:solidFill>
                <a:latin typeface="Arial-ItalicMT"/>
                <a:ea typeface="+mn-ea"/>
                <a:cs typeface="B Titr" pitchFamily="2" charset="-78"/>
              </a:rPr>
              <a:t>- </a:t>
            </a:r>
            <a:r>
              <a:rPr lang="fa-IR" sz="27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1 میان </a:t>
            </a:r>
            <a:r>
              <a:rPr lang="fa-IR" sz="27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وعده(مغذي </a:t>
            </a:r>
            <a:r>
              <a:rPr lang="fa-IR" sz="27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و به قطعات كوچک كه با انگشت </a:t>
            </a:r>
            <a:r>
              <a:rPr lang="fa-IR" sz="27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بردارد) </a:t>
            </a:r>
            <a:r>
              <a:rPr lang="fa-IR" sz="27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مي دهید</a:t>
            </a:r>
            <a:r>
              <a:rPr lang="fa-IR" sz="2700" dirty="0">
                <a:solidFill>
                  <a:srgbClr val="FF0000"/>
                </a:solidFill>
                <a:latin typeface="BNazanin"/>
                <a:ea typeface="+mn-ea"/>
                <a:cs typeface="B Titr" pitchFamily="2" charset="-78"/>
              </a:rPr>
              <a:t>؟</a:t>
            </a:r>
            <a:r>
              <a:rPr lang="fa-IR" sz="2700" dirty="0">
                <a:solidFill>
                  <a:prstClr val="black"/>
                </a:solidFill>
                <a:latin typeface="BNazanin"/>
                <a:ea typeface="+mn-ea"/>
                <a:cs typeface="Arial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>
            <a:normAutofit fontScale="92500"/>
          </a:bodyPr>
          <a:lstStyle/>
          <a:p>
            <a:pPr algn="r" rtl="1"/>
            <a:r>
              <a:rPr lang="fa-IR" sz="3000" dirty="0" smtClean="0">
                <a:latin typeface="BNazanin"/>
              </a:rPr>
              <a:t>از مادربپرسيد :</a:t>
            </a:r>
            <a:r>
              <a:rPr lang="fa-IR" sz="3000" dirty="0" smtClean="0">
                <a:solidFill>
                  <a:srgbClr val="00B050"/>
                </a:solidFill>
                <a:latin typeface="BNazanin"/>
              </a:rPr>
              <a:t>شيرخوار </a:t>
            </a:r>
            <a:r>
              <a:rPr lang="fa-IR" sz="3000" dirty="0">
                <a:solidFill>
                  <a:srgbClr val="00B050"/>
                </a:solidFill>
                <a:latin typeface="BNazanin"/>
              </a:rPr>
              <a:t>چند وعده </a:t>
            </a:r>
            <a:r>
              <a:rPr lang="fa-IR" sz="3000" dirty="0" smtClean="0">
                <a:solidFill>
                  <a:srgbClr val="00B050"/>
                </a:solidFill>
                <a:latin typeface="BNazanin"/>
              </a:rPr>
              <a:t> وميان وعده غذا </a:t>
            </a:r>
            <a:r>
              <a:rPr lang="fa-IR" sz="3000" dirty="0">
                <a:solidFill>
                  <a:srgbClr val="00B050"/>
                </a:solidFill>
                <a:latin typeface="BNazanin"/>
              </a:rPr>
              <a:t>مي </a:t>
            </a:r>
            <a:r>
              <a:rPr lang="fa-IR" sz="3000" dirty="0" smtClean="0">
                <a:solidFill>
                  <a:srgbClr val="00B050"/>
                </a:solidFill>
                <a:latin typeface="BNazanin"/>
              </a:rPr>
              <a:t>خورد؟</a:t>
            </a:r>
            <a:r>
              <a:rPr lang="fa-IR" dirty="0" smtClean="0">
                <a:solidFill>
                  <a:srgbClr val="00B050"/>
                </a:solidFill>
                <a:latin typeface="BNazanin"/>
              </a:rPr>
              <a:t> </a:t>
            </a:r>
          </a:p>
          <a:p>
            <a:pPr algn="r" rtl="1"/>
            <a:r>
              <a:rPr lang="fa-IR" dirty="0" smtClean="0">
                <a:latin typeface="BNazanin"/>
              </a:rPr>
              <a:t>اگر </a:t>
            </a:r>
            <a:r>
              <a:rPr lang="fa-IR" dirty="0">
                <a:latin typeface="BNazanin"/>
              </a:rPr>
              <a:t>شيرخوار كمتر از تعداد توصيه شده </a:t>
            </a:r>
            <a:r>
              <a:rPr lang="fa-IR" dirty="0" smtClean="0">
                <a:latin typeface="BNazanin"/>
              </a:rPr>
              <a:t>مصرف مي </a:t>
            </a:r>
            <a:r>
              <a:rPr lang="fa-IR" dirty="0">
                <a:latin typeface="BNazanin"/>
              </a:rPr>
              <a:t>كند به مادر تاكيد كنيد تا تعداد وعده ها را افزايش دهد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ميان وعده مغذي يعني ميان وعده هايي كه داراي ارزش غذايي بوده </a:t>
            </a:r>
            <a:r>
              <a:rPr lang="fa-IR" dirty="0" smtClean="0">
                <a:latin typeface="BNazanin"/>
              </a:rPr>
              <a:t>وحاوي پروتئين </a:t>
            </a:r>
            <a:r>
              <a:rPr lang="fa-IR" dirty="0">
                <a:latin typeface="BNazanin"/>
              </a:rPr>
              <a:t>، ويتامين و املاح مي باشند مانند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لبنيات ، ميوه ها و سبزي ها</a:t>
            </a:r>
            <a:r>
              <a:rPr lang="fa-IR" dirty="0" smtClean="0">
                <a:solidFill>
                  <a:srgbClr val="00B050"/>
                </a:solidFill>
                <a:latin typeface="BNazanin"/>
              </a:rPr>
              <a:t>،</a:t>
            </a:r>
          </a:p>
          <a:p>
            <a:pPr algn="r" rtl="1"/>
            <a:r>
              <a:rPr lang="fa-IR" dirty="0" smtClean="0">
                <a:latin typeface="BNazanin"/>
              </a:rPr>
              <a:t>به </a:t>
            </a:r>
            <a:r>
              <a:rPr lang="fa-IR" dirty="0">
                <a:latin typeface="BNazanin"/>
              </a:rPr>
              <a:t>مادر </a:t>
            </a:r>
            <a:r>
              <a:rPr lang="fa-IR" dirty="0" smtClean="0">
                <a:latin typeface="BNazanin"/>
              </a:rPr>
              <a:t>بگوييد: </a:t>
            </a:r>
            <a:r>
              <a:rPr lang="fa-IR" dirty="0">
                <a:latin typeface="BNazanin"/>
              </a:rPr>
              <a:t>از دادن انواع </a:t>
            </a:r>
            <a:r>
              <a:rPr lang="fa-IR" dirty="0">
                <a:solidFill>
                  <a:srgbClr val="FF0000"/>
                </a:solidFill>
                <a:latin typeface="BNazanin"/>
              </a:rPr>
              <a:t>شيريني ها </a:t>
            </a:r>
            <a:r>
              <a:rPr lang="fa-IR" dirty="0" smtClean="0">
                <a:solidFill>
                  <a:srgbClr val="FF0000"/>
                </a:solidFill>
                <a:latin typeface="BNazanin"/>
              </a:rPr>
              <a:t>،دسرهاي </a:t>
            </a:r>
            <a:r>
              <a:rPr lang="fa-IR" dirty="0">
                <a:solidFill>
                  <a:srgbClr val="FF0000"/>
                </a:solidFill>
                <a:latin typeface="BNazanin"/>
              </a:rPr>
              <a:t>شيرين و چرب ، چيپس</a:t>
            </a:r>
            <a:r>
              <a:rPr lang="fa-IR" dirty="0">
                <a:latin typeface="BNazanin"/>
              </a:rPr>
              <a:t> و نظاير آن به عنوان ميان وعده خودداري كند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929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b="1" dirty="0">
                <a:solidFill>
                  <a:srgbClr val="FF0000"/>
                </a:solidFill>
                <a:latin typeface="BNazaninBold"/>
                <a:cs typeface="B Titr" pitchFamily="2" charset="-78"/>
              </a:rPr>
              <a:t>كودكان 1 تا 5 سال:</a:t>
            </a:r>
            <a:endParaRPr lang="en-US" sz="4800" dirty="0">
              <a:solidFill>
                <a:srgbClr val="FF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4617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rtl="1">
              <a:spcBef>
                <a:spcPct val="20000"/>
              </a:spcBef>
            </a:pPr>
            <a:r>
              <a:rPr lang="fa-IR" sz="20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آيا كودك روزانه غذاهاي متنوع شامل تمام گروههاي غذايي </a:t>
            </a:r>
            <a:r>
              <a:rPr lang="fa-IR" sz="20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(گروه </a:t>
            </a:r>
            <a:r>
              <a:rPr lang="fa-IR" sz="20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گوشت، حبوبات، تخم مرغ و </a:t>
            </a:r>
            <a:r>
              <a:rPr lang="fa-IR" sz="20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مغزدانه ها)ميخورد؟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fa-IR" dirty="0" smtClean="0">
                <a:latin typeface="BNazanin"/>
              </a:rPr>
              <a:t>از </a:t>
            </a:r>
            <a:r>
              <a:rPr lang="fa-IR" dirty="0">
                <a:latin typeface="BNazanin"/>
              </a:rPr>
              <a:t>مادر سوال </a:t>
            </a:r>
            <a:r>
              <a:rPr lang="fa-IR" dirty="0" smtClean="0">
                <a:latin typeface="BNazanin"/>
              </a:rPr>
              <a:t>شود:</a:t>
            </a:r>
          </a:p>
          <a:p>
            <a:pPr algn="r" rtl="1"/>
            <a:r>
              <a:rPr lang="fa-IR" dirty="0" smtClean="0">
                <a:solidFill>
                  <a:srgbClr val="00B050"/>
                </a:solidFill>
                <a:latin typeface="BNazanin"/>
              </a:rPr>
              <a:t>آيا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كودك روزانه از تمام گروههاي غذايي مي خورد يا خير؟ </a:t>
            </a:r>
            <a:endParaRPr lang="fa-IR" dirty="0" smtClean="0">
              <a:solidFill>
                <a:srgbClr val="00B050"/>
              </a:solidFill>
              <a:latin typeface="BNazanin"/>
            </a:endParaRPr>
          </a:p>
          <a:p>
            <a:pPr algn="r" rtl="1"/>
            <a:r>
              <a:rPr lang="fa-IR" dirty="0" smtClean="0">
                <a:latin typeface="BNazanin"/>
              </a:rPr>
              <a:t>گروه </a:t>
            </a:r>
            <a:r>
              <a:rPr lang="fa-IR" dirty="0">
                <a:latin typeface="BNazanin"/>
              </a:rPr>
              <a:t>گوشت، حبوبات، تخم مرغ </a:t>
            </a:r>
            <a:r>
              <a:rPr lang="fa-IR" dirty="0" smtClean="0">
                <a:latin typeface="BNazanin"/>
              </a:rPr>
              <a:t>ومغزدانه ها </a:t>
            </a:r>
            <a:r>
              <a:rPr lang="fa-IR" dirty="0">
                <a:latin typeface="BNazanin"/>
              </a:rPr>
              <a:t>علاوه بر اين كه منبع خوبي از پروتئين بوده و براي رشد كودك ضروري هستند حاوي آهن نيز بوده و از كم خوني فقر</a:t>
            </a:r>
          </a:p>
          <a:p>
            <a:pPr algn="r" rtl="1"/>
            <a:r>
              <a:rPr lang="fa-IR" dirty="0">
                <a:latin typeface="BNazanin"/>
              </a:rPr>
              <a:t>آهن در كودك پيشگيري مي شود. همچنين اين مواد غذايي داراي روي هستند كه نقش مهمي در رشد قدي كودكان دارد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 smtClean="0">
                <a:solidFill>
                  <a:srgbClr val="FF0000"/>
                </a:solidFill>
                <a:latin typeface="BNazanin"/>
              </a:rPr>
              <a:t>اگركودك </a:t>
            </a:r>
            <a:r>
              <a:rPr lang="fa-IR" dirty="0">
                <a:solidFill>
                  <a:srgbClr val="FF0000"/>
                </a:solidFill>
                <a:latin typeface="BNazanin"/>
              </a:rPr>
              <a:t>تمايل به خوردن گوشت نداشت </a:t>
            </a:r>
            <a:r>
              <a:rPr lang="fa-IR" dirty="0">
                <a:latin typeface="BNazanin"/>
              </a:rPr>
              <a:t>بر اساس توصيه هاي بخش مشاوره عمل كنيد. حبوبات و مغزها در گروه گوشت </a:t>
            </a:r>
            <a:r>
              <a:rPr lang="fa-IR" dirty="0" smtClean="0">
                <a:latin typeface="BNazanin"/>
              </a:rPr>
              <a:t>وجانشين </a:t>
            </a:r>
            <a:r>
              <a:rPr lang="fa-IR" dirty="0">
                <a:latin typeface="BNazanin"/>
              </a:rPr>
              <a:t>هاي ان قرار دارند. بنابراين منبع خوبي از پروتئين، آهن و روي به شمار رفته و با مخلوطي از حبوبات و غلات مي </a:t>
            </a:r>
            <a:r>
              <a:rPr lang="fa-IR" dirty="0" smtClean="0">
                <a:latin typeface="BNazanin"/>
              </a:rPr>
              <a:t>توان ارزش </a:t>
            </a:r>
            <a:r>
              <a:rPr lang="fa-IR" dirty="0">
                <a:latin typeface="BNazanin"/>
              </a:rPr>
              <a:t>غذايي آنان را افزايش داد. انواع آش هاي محلي ، عدسي، عدس پلو، ماش پلو، لوبيا چشم بلبلي پلو و.. از غذاهاي با </a:t>
            </a:r>
            <a:r>
              <a:rPr lang="fa-IR" dirty="0" smtClean="0">
                <a:latin typeface="BNazanin"/>
              </a:rPr>
              <a:t>ارزش غذايي </a:t>
            </a:r>
            <a:r>
              <a:rPr lang="fa-IR" dirty="0">
                <a:latin typeface="BNazanin"/>
              </a:rPr>
              <a:t>مطلوب بوده و حتما در برنامه غذايي خانواده گنجانده شوند.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98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fa-IR" dirty="0">
                <a:latin typeface="BNazanin"/>
              </a:rPr>
              <a:t>گياهي و ويتامين هاي گروه ب، آهن ، منيزيم و كلسيم نقش مهمي دارند. تنوع غذايي در استفاده از جانشين ها در هر گروه </a:t>
            </a:r>
            <a:r>
              <a:rPr lang="fa-IR" dirty="0" smtClean="0">
                <a:latin typeface="BNazanin"/>
              </a:rPr>
              <a:t>درنظر </a:t>
            </a:r>
            <a:r>
              <a:rPr lang="fa-IR" dirty="0">
                <a:latin typeface="BNazanin"/>
              </a:rPr>
              <a:t>گرفته شود.</a:t>
            </a:r>
          </a:p>
          <a:p>
            <a:pPr algn="r" rtl="1"/>
            <a:r>
              <a:rPr lang="fa-IR" dirty="0">
                <a:latin typeface="BNazanin"/>
              </a:rPr>
              <a:t>از انواع سبزي ها مانند سبزي هاي برگ دار، انواع كلم ، هويج ، خيار، كوجه فرنگي و سيب زميني استفاده مي كند. سبزي ها </a:t>
            </a:r>
            <a:r>
              <a:rPr lang="fa-IR" sz="2800" i="1" dirty="0" smtClean="0">
                <a:latin typeface="Arial-ItalicMT"/>
              </a:rPr>
              <a:t>-</a:t>
            </a:r>
            <a:r>
              <a:rPr lang="fa-IR" dirty="0" smtClean="0">
                <a:latin typeface="BNazanin"/>
              </a:rPr>
              <a:t>حاوي </a:t>
            </a:r>
            <a:r>
              <a:rPr lang="fa-IR" dirty="0">
                <a:latin typeface="BNazanin"/>
              </a:rPr>
              <a:t>ويتامين هاي گروه ب ، ث و آ بوده و مواد معدني مانند پتاسيم ، منيزيم و مقدار قابل توجهي فيبر دارند. سبزي ها يكي </a:t>
            </a:r>
            <a:r>
              <a:rPr lang="fa-IR" dirty="0" smtClean="0">
                <a:latin typeface="BNazanin"/>
              </a:rPr>
              <a:t>ازمناسب </a:t>
            </a:r>
            <a:r>
              <a:rPr lang="fa-IR" dirty="0">
                <a:latin typeface="BNazanin"/>
              </a:rPr>
              <a:t>ترين ميان وعده هاي غذايي براي تغذيه كودكان مي باشند. مادران مي توانند غذاي كودك را با استفاده از سبزي </a:t>
            </a:r>
            <a:r>
              <a:rPr lang="fa-IR" dirty="0" smtClean="0">
                <a:latin typeface="BNazanin"/>
              </a:rPr>
              <a:t>هاي رنگي </a:t>
            </a:r>
            <a:r>
              <a:rPr lang="fa-IR" dirty="0">
                <a:latin typeface="BNazanin"/>
              </a:rPr>
              <a:t>جذاب نموده و تمايل انان را به مصرف غذا و سبزي افزايش دهند. </a:t>
            </a:r>
            <a:endParaRPr lang="fa-IR" dirty="0" smtClean="0">
              <a:latin typeface="BNazanin"/>
            </a:endParaRPr>
          </a:p>
          <a:p>
            <a:pPr algn="r" rtl="1"/>
            <a:r>
              <a:rPr lang="fa-IR" dirty="0" smtClean="0">
                <a:solidFill>
                  <a:srgbClr val="FF0000"/>
                </a:solidFill>
                <a:latin typeface="BNazanin"/>
              </a:rPr>
              <a:t>اگر </a:t>
            </a:r>
            <a:r>
              <a:rPr lang="fa-IR" dirty="0">
                <a:solidFill>
                  <a:srgbClr val="FF0000"/>
                </a:solidFill>
                <a:latin typeface="BNazanin"/>
              </a:rPr>
              <a:t>كودك تمايل به مصرف سبزي ندارد </a:t>
            </a:r>
            <a:r>
              <a:rPr lang="fa-IR" dirty="0">
                <a:latin typeface="BNazanin"/>
              </a:rPr>
              <a:t>بر اساس </a:t>
            </a:r>
            <a:r>
              <a:rPr lang="fa-IR" dirty="0" smtClean="0">
                <a:latin typeface="BNazanin"/>
              </a:rPr>
              <a:t>بخش مشاوره </a:t>
            </a:r>
            <a:r>
              <a:rPr lang="fa-IR" dirty="0">
                <a:latin typeface="BNazanin"/>
              </a:rPr>
              <a:t>عمل كنيد.</a:t>
            </a:r>
          </a:p>
          <a:p>
            <a:pPr algn="r" rtl="1"/>
            <a:r>
              <a:rPr lang="fa-IR" dirty="0">
                <a:latin typeface="BNazanin"/>
              </a:rPr>
              <a:t>ميوه ، آب ميوه طبيعي و ميوه هاي خشك داراي ويتامين ها آ و ث و فيبر و مواد معدني بوده و يكي از با ارزش ترين ميان </a:t>
            </a:r>
            <a:r>
              <a:rPr lang="fa-IR" dirty="0" smtClean="0">
                <a:latin typeface="BNazanin"/>
              </a:rPr>
              <a:t>وعده </a:t>
            </a:r>
            <a:r>
              <a:rPr lang="fa-IR" dirty="0">
                <a:latin typeface="BNazanin"/>
              </a:rPr>
              <a:t>غذايي به شمار مي روند. </a:t>
            </a:r>
            <a:endParaRPr lang="fa-IR" dirty="0" smtClean="0">
              <a:latin typeface="BNazanin"/>
            </a:endParaRPr>
          </a:p>
          <a:p>
            <a:pPr algn="r" rtl="1"/>
            <a:r>
              <a:rPr lang="fa-IR" dirty="0" smtClean="0">
                <a:latin typeface="BNazanin"/>
              </a:rPr>
              <a:t>از </a:t>
            </a:r>
            <a:r>
              <a:rPr lang="fa-IR" dirty="0">
                <a:latin typeface="BNazanin"/>
              </a:rPr>
              <a:t>مادر سوال شود </a:t>
            </a:r>
            <a:r>
              <a:rPr lang="fa-IR" dirty="0" smtClean="0">
                <a:latin typeface="BNazanin"/>
              </a:rPr>
              <a:t>:</a:t>
            </a:r>
            <a:r>
              <a:rPr lang="fa-IR" dirty="0" smtClean="0">
                <a:solidFill>
                  <a:srgbClr val="00B050"/>
                </a:solidFill>
                <a:latin typeface="BNazanin"/>
              </a:rPr>
              <a:t>آيا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كودك ميوه مي خورد؟ </a:t>
            </a:r>
            <a:r>
              <a:rPr lang="fa-IR" dirty="0">
                <a:latin typeface="BNazanin"/>
              </a:rPr>
              <a:t>اگر كودك تمايل به مصرف ميوه ندارد بر </a:t>
            </a:r>
            <a:r>
              <a:rPr lang="fa-IR" dirty="0" smtClean="0">
                <a:latin typeface="BNazanin"/>
              </a:rPr>
              <a:t>اساس بخش </a:t>
            </a:r>
            <a:r>
              <a:rPr lang="fa-IR" dirty="0">
                <a:latin typeface="BNazanin"/>
              </a:rPr>
              <a:t>مشاوره عمل كنيد.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66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0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آيا كودك 4 </a:t>
            </a:r>
            <a:r>
              <a:rPr lang="fa-IR" sz="2600" i="1" dirty="0">
                <a:solidFill>
                  <a:srgbClr val="FF0000"/>
                </a:solidFill>
                <a:latin typeface="Arial-ItalicMT"/>
                <a:ea typeface="+mn-ea"/>
                <a:cs typeface="B Titr" pitchFamily="2" charset="-78"/>
              </a:rPr>
              <a:t>- </a:t>
            </a:r>
            <a:r>
              <a:rPr lang="fa-IR" sz="30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3 وعده در روز غذاي خانواده را ميخورد؟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latin typeface="BNazanin"/>
              </a:rPr>
              <a:t>تعداد </a:t>
            </a:r>
            <a:r>
              <a:rPr lang="fa-IR" dirty="0">
                <a:latin typeface="BNazanin"/>
              </a:rPr>
              <a:t>دفعات غذاي كودك سوال شود در صورت اين كه تعداد</a:t>
            </a:r>
          </a:p>
          <a:p>
            <a:pPr algn="r" rtl="1"/>
            <a:r>
              <a:rPr lang="fa-IR" dirty="0">
                <a:latin typeface="BNazanin"/>
              </a:rPr>
              <a:t>دفعات كمتر از ميزان توصيه شده بود به مادر توصيه كنيد تا تعداد دفعات غذا را به حد معمول برساند در صورت اين كه </a:t>
            </a:r>
            <a:r>
              <a:rPr lang="fa-IR" dirty="0" smtClean="0">
                <a:latin typeface="BNazanin"/>
              </a:rPr>
              <a:t>كودك مقاومت </a:t>
            </a:r>
            <a:r>
              <a:rPr lang="fa-IR" dirty="0">
                <a:latin typeface="BNazanin"/>
              </a:rPr>
              <a:t>كرد به تدريج عمل كند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در صورتيكه تعداد دفعات غذاي كودك بيش </a:t>
            </a:r>
            <a:r>
              <a:rPr lang="fa-IR" dirty="0" smtClean="0">
                <a:latin typeface="BNazanin"/>
              </a:rPr>
              <a:t>ازتعدادتوصيه </a:t>
            </a:r>
            <a:r>
              <a:rPr lang="fa-IR" dirty="0">
                <a:latin typeface="BNazanin"/>
              </a:rPr>
              <a:t>شده بود اگر كودك دچار </a:t>
            </a:r>
            <a:r>
              <a:rPr lang="fa-IR" dirty="0" smtClean="0">
                <a:latin typeface="BNazanin"/>
              </a:rPr>
              <a:t>اضافه وزن </a:t>
            </a:r>
            <a:r>
              <a:rPr lang="fa-IR" dirty="0">
                <a:latin typeface="BNazanin"/>
              </a:rPr>
              <a:t>و چاقي است </a:t>
            </a:r>
            <a:r>
              <a:rPr lang="fa-IR" dirty="0" smtClean="0">
                <a:latin typeface="BNazanin"/>
              </a:rPr>
              <a:t>براساس </a:t>
            </a:r>
            <a:r>
              <a:rPr lang="fa-IR" dirty="0">
                <a:latin typeface="BNazanin"/>
              </a:rPr>
              <a:t>مشاوره اضافه وزن و چاقي عمل كنيد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41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sz="2700" b="1" dirty="0">
                <a:solidFill>
                  <a:srgbClr val="FF0000"/>
                </a:solidFill>
                <a:latin typeface="BNazaninBold"/>
                <a:cs typeface="B Titr" pitchFamily="2" charset="-78"/>
              </a:rPr>
              <a:t>آيا كودك سهم غذاي كافي متناسب با سن در هر وعده ميخورد</a:t>
            </a:r>
            <a:r>
              <a:rPr lang="fa-IR" sz="2700" b="1" dirty="0" smtClean="0">
                <a:solidFill>
                  <a:srgbClr val="FF0000"/>
                </a:solidFill>
                <a:latin typeface="BNazaninBold"/>
                <a:cs typeface="B Titr" pitchFamily="2" charset="-78"/>
              </a:rPr>
              <a:t>؟</a:t>
            </a:r>
            <a:br>
              <a:rPr lang="fa-IR" sz="2700" b="1" dirty="0" smtClean="0">
                <a:solidFill>
                  <a:srgbClr val="FF0000"/>
                </a:solidFill>
                <a:latin typeface="BNazaninBold"/>
                <a:cs typeface="B Titr" pitchFamily="2" charset="-78"/>
              </a:rPr>
            </a:br>
            <a:r>
              <a:rPr lang="fa-IR" sz="2700" b="1" dirty="0" smtClean="0">
                <a:solidFill>
                  <a:srgbClr val="FF0000"/>
                </a:solidFill>
                <a:latin typeface="BNazaninBold"/>
                <a:cs typeface="B Titr" pitchFamily="2" charset="-78"/>
              </a:rPr>
              <a:t> (</a:t>
            </a:r>
            <a:r>
              <a:rPr lang="fa-IR" sz="2700" b="1" dirty="0" smtClean="0">
                <a:solidFill>
                  <a:srgbClr val="00B050"/>
                </a:solidFill>
                <a:latin typeface="BNazaninBold"/>
                <a:cs typeface="B Titr" pitchFamily="2" charset="-78"/>
              </a:rPr>
              <a:t>در </a:t>
            </a:r>
            <a:r>
              <a:rPr lang="fa-IR" sz="2700" b="1" dirty="0">
                <a:solidFill>
                  <a:srgbClr val="00B050"/>
                </a:solidFill>
                <a:latin typeface="BNazaninBold"/>
                <a:cs typeface="B Titr" pitchFamily="2" charset="-78"/>
              </a:rPr>
              <a:t>كودكان 2 </a:t>
            </a:r>
            <a:r>
              <a:rPr lang="fa-IR" sz="2700" i="1" dirty="0">
                <a:solidFill>
                  <a:srgbClr val="00B050"/>
                </a:solidFill>
                <a:latin typeface="Arial-ItalicMT"/>
                <a:cs typeface="B Titr" pitchFamily="2" charset="-78"/>
              </a:rPr>
              <a:t>- </a:t>
            </a:r>
            <a:r>
              <a:rPr lang="fa-IR" sz="2700" b="1" dirty="0">
                <a:solidFill>
                  <a:srgbClr val="00B050"/>
                </a:solidFill>
                <a:latin typeface="BNazaninBold"/>
                <a:cs typeface="B Titr" pitchFamily="2" charset="-78"/>
              </a:rPr>
              <a:t>1 سال 4 / 3 لیوان، در كودكان 5 </a:t>
            </a:r>
            <a:r>
              <a:rPr lang="fa-IR" sz="2700" i="1" dirty="0">
                <a:solidFill>
                  <a:srgbClr val="00B050"/>
                </a:solidFill>
                <a:latin typeface="Arial-ItalicMT"/>
                <a:cs typeface="B Titr" pitchFamily="2" charset="-78"/>
              </a:rPr>
              <a:t>- </a:t>
            </a:r>
            <a:r>
              <a:rPr lang="fa-IR" sz="2700" b="1" dirty="0" smtClean="0">
                <a:solidFill>
                  <a:srgbClr val="00B050"/>
                </a:solidFill>
                <a:latin typeface="BNazaninBold"/>
                <a:cs typeface="B Titr" pitchFamily="2" charset="-78"/>
              </a:rPr>
              <a:t>2سال </a:t>
            </a:r>
            <a:r>
              <a:rPr lang="fa-IR" sz="2700" b="1" dirty="0">
                <a:solidFill>
                  <a:srgbClr val="00B050"/>
                </a:solidFill>
                <a:latin typeface="BNazaninBold"/>
                <a:cs typeface="B Titr" pitchFamily="2" charset="-78"/>
              </a:rPr>
              <a:t>1 </a:t>
            </a:r>
            <a:r>
              <a:rPr lang="fa-IR" sz="2700" b="1" dirty="0" smtClean="0">
                <a:solidFill>
                  <a:srgbClr val="00B050"/>
                </a:solidFill>
                <a:latin typeface="BNazaninBold"/>
                <a:cs typeface="B Titr" pitchFamily="2" charset="-78"/>
              </a:rPr>
              <a:t>لیوان)</a:t>
            </a:r>
            <a:endParaRPr lang="en-US" sz="27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>
                <a:latin typeface="BNazanin"/>
              </a:rPr>
              <a:t>از مادر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مقدارغذاي مصرفي كودك </a:t>
            </a:r>
            <a:r>
              <a:rPr lang="fa-IR" dirty="0">
                <a:latin typeface="BNazanin"/>
              </a:rPr>
              <a:t>در هر وعده سوال </a:t>
            </a:r>
            <a:r>
              <a:rPr lang="fa-IR" dirty="0" smtClean="0">
                <a:latin typeface="BNazanin"/>
              </a:rPr>
              <a:t>شود: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. اگر كودك 1 تا دو سال در هر وعده سه چهارم ليوان مي خورد </a:t>
            </a:r>
            <a:r>
              <a:rPr lang="fa-IR" dirty="0" smtClean="0">
                <a:latin typeface="BNazanin"/>
              </a:rPr>
              <a:t>مقدارمناسب </a:t>
            </a:r>
            <a:r>
              <a:rPr lang="fa-IR" dirty="0">
                <a:latin typeface="BNazanin"/>
              </a:rPr>
              <a:t>دريافت مي كند ولي اگر كمتر مي خورد بايد مادر آن را به مقدار توصيه شده برساند و از عواقب كاهش دريافت از جمله</a:t>
            </a:r>
          </a:p>
          <a:p>
            <a:pPr algn="r" rtl="1"/>
            <a:r>
              <a:rPr lang="fa-IR" dirty="0">
                <a:latin typeface="BNazanin"/>
              </a:rPr>
              <a:t>سوء تغذيه و اختلال رشد و كوتاه قدي مادر را مطلع كنيد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براي </a:t>
            </a:r>
            <a:r>
              <a:rPr lang="fa-IR" dirty="0">
                <a:latin typeface="BNazanin"/>
              </a:rPr>
              <a:t>كودك 2 تا 5 سال نيز در هر وعده يك ليوان غذا بايد </a:t>
            </a:r>
            <a:r>
              <a:rPr lang="fa-IR" dirty="0" smtClean="0">
                <a:latin typeface="BNazanin"/>
              </a:rPr>
              <a:t>مصرف شود</a:t>
            </a:r>
            <a:r>
              <a:rPr lang="fa-IR" dirty="0">
                <a:latin typeface="BNazanin"/>
              </a:rPr>
              <a:t>. در صورتيكه مقدار غذا در هر وعده بيش از مقادير توصيه شده بود و كودك دچار اضافه وزن و چاقي بود بر اساس </a:t>
            </a:r>
            <a:r>
              <a:rPr lang="fa-IR" dirty="0" smtClean="0">
                <a:latin typeface="BNazanin"/>
              </a:rPr>
              <a:t>بخش مشاوره </a:t>
            </a:r>
            <a:r>
              <a:rPr lang="fa-IR" dirty="0">
                <a:latin typeface="BNazanin"/>
              </a:rPr>
              <a:t>آموزش دهيد.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35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25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آيا كودك بین </a:t>
            </a:r>
            <a:r>
              <a:rPr lang="fa-IR" sz="25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وعده هاي </a:t>
            </a:r>
            <a:r>
              <a:rPr lang="fa-IR" sz="25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غذا </a:t>
            </a:r>
            <a:r>
              <a:rPr lang="fa-IR" sz="25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/>
            </a:r>
            <a:br>
              <a:rPr lang="fa-IR" sz="25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</a:br>
            <a:r>
              <a:rPr lang="fa-IR" sz="25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2 </a:t>
            </a:r>
            <a:r>
              <a:rPr lang="fa-IR" sz="2200" i="1" dirty="0">
                <a:solidFill>
                  <a:srgbClr val="FF0000"/>
                </a:solidFill>
                <a:latin typeface="Arial-ItalicMT"/>
                <a:ea typeface="+mn-ea"/>
                <a:cs typeface="B Titr" pitchFamily="2" charset="-78"/>
              </a:rPr>
              <a:t>- </a:t>
            </a:r>
            <a:r>
              <a:rPr lang="fa-IR" sz="25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1 بار میان وعده مغذي متناسب با سن مصرف ميكند</a:t>
            </a:r>
            <a:r>
              <a:rPr lang="fa-IR" sz="2500" dirty="0">
                <a:solidFill>
                  <a:srgbClr val="FF0000"/>
                </a:solidFill>
                <a:latin typeface="BNazanin"/>
                <a:ea typeface="+mn-ea"/>
                <a:cs typeface="B Titr" pitchFamily="2" charset="-78"/>
              </a:rPr>
              <a:t>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fa-IR" dirty="0" smtClean="0">
                <a:latin typeface="BNazanin"/>
                <a:cs typeface="B Nazanin" pitchFamily="2" charset="-78"/>
              </a:rPr>
              <a:t>از </a:t>
            </a:r>
            <a:r>
              <a:rPr lang="fa-IR" dirty="0">
                <a:latin typeface="BNazanin"/>
                <a:cs typeface="B Nazanin" pitchFamily="2" charset="-78"/>
              </a:rPr>
              <a:t>مادر راجع به </a:t>
            </a:r>
            <a:r>
              <a:rPr lang="fa-IR" dirty="0">
                <a:solidFill>
                  <a:srgbClr val="00B050"/>
                </a:solidFill>
                <a:latin typeface="BNazanin"/>
                <a:cs typeface="B Nazanin" pitchFamily="2" charset="-78"/>
              </a:rPr>
              <a:t>مصرف </a:t>
            </a:r>
            <a:r>
              <a:rPr lang="fa-IR" dirty="0" smtClean="0">
                <a:solidFill>
                  <a:srgbClr val="00B050"/>
                </a:solidFill>
                <a:latin typeface="BNazanin"/>
                <a:cs typeface="B Nazanin" pitchFamily="2" charset="-78"/>
              </a:rPr>
              <a:t>ميان وعده </a:t>
            </a:r>
            <a:r>
              <a:rPr lang="fa-IR" dirty="0">
                <a:solidFill>
                  <a:srgbClr val="00B050"/>
                </a:solidFill>
                <a:latin typeface="BNazanin"/>
                <a:cs typeface="B Nazanin" pitchFamily="2" charset="-78"/>
              </a:rPr>
              <a:t>مغذي </a:t>
            </a:r>
            <a:r>
              <a:rPr lang="fa-IR" dirty="0">
                <a:latin typeface="BNazanin"/>
                <a:cs typeface="B Nazanin" pitchFamily="2" charset="-78"/>
              </a:rPr>
              <a:t>كه داراي ارزش غذايي مناسب بوده مانند شير و لبنيات، انواع ميوه ها ، سبزي ها ، نان و پنير و... سوال شود</a:t>
            </a:r>
            <a:r>
              <a:rPr lang="fa-IR" dirty="0" smtClean="0">
                <a:latin typeface="BNazanin"/>
                <a:cs typeface="B Nazanin" pitchFamily="2" charset="-78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  <a:cs typeface="B Nazanin" pitchFamily="2" charset="-78"/>
              </a:rPr>
              <a:t> اگرمادر </a:t>
            </a:r>
            <a:r>
              <a:rPr lang="fa-IR" dirty="0">
                <a:latin typeface="BNazanin"/>
                <a:cs typeface="B Nazanin" pitchFamily="2" charset="-78"/>
              </a:rPr>
              <a:t>تنقلات غذايي بي ارزش مانند چيپس، پفك، كيك هاي شكلاتي ، آب ميوه صنعتي، ساندويج سوسيس و كالباس ، شكلات </a:t>
            </a:r>
            <a:r>
              <a:rPr lang="fa-IR" dirty="0" smtClean="0">
                <a:latin typeface="BNazanin"/>
                <a:cs typeface="B Nazanin" pitchFamily="2" charset="-78"/>
              </a:rPr>
              <a:t>وآبنبات </a:t>
            </a:r>
            <a:r>
              <a:rPr lang="fa-IR" dirty="0">
                <a:latin typeface="BNazanin"/>
                <a:cs typeface="B Nazanin" pitchFamily="2" charset="-78"/>
              </a:rPr>
              <a:t>به كودك مي دهد به او بگوييد اين تنقلات فاقد ارزش غذايي بوده و ضمن اين كه ذائقه كودك را براي غذاهاي شور </a:t>
            </a:r>
            <a:r>
              <a:rPr lang="fa-IR" dirty="0" smtClean="0">
                <a:latin typeface="BNazanin"/>
                <a:cs typeface="B Nazanin" pitchFamily="2" charset="-78"/>
              </a:rPr>
              <a:t>ياشيرين </a:t>
            </a:r>
            <a:r>
              <a:rPr lang="fa-IR" dirty="0">
                <a:latin typeface="BNazanin"/>
                <a:cs typeface="B Nazanin" pitchFamily="2" charset="-78"/>
              </a:rPr>
              <a:t>عادت مي دهند خطر ابتلا به اضافه وزن ، چاقي ، فشارخون بالا و بيماري هاي قلبي عروقي در بزرگسالي را افزايش </a:t>
            </a:r>
            <a:r>
              <a:rPr lang="fa-IR" dirty="0" smtClean="0">
                <a:latin typeface="BNazanin"/>
                <a:cs typeface="B Nazanin" pitchFamily="2" charset="-78"/>
              </a:rPr>
              <a:t>ميدهند</a:t>
            </a:r>
            <a:r>
              <a:rPr lang="fa-IR" dirty="0">
                <a:latin typeface="BNazanin"/>
                <a:cs typeface="B Nazanin" pitchFamily="2" charset="-78"/>
              </a:rPr>
              <a:t>. بنابراين اين گونه تنقلات غذايي را از برنامه كودك حذف و جايگزين مناسب انتخاب شود</a:t>
            </a:r>
            <a:r>
              <a:rPr lang="fa-IR" dirty="0" smtClean="0">
                <a:latin typeface="BNazanin"/>
                <a:cs typeface="B Nazanin" pitchFamily="2" charset="-78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  <a:cs typeface="B Nazanin" pitchFamily="2" charset="-78"/>
              </a:rPr>
              <a:t> </a:t>
            </a:r>
            <a:r>
              <a:rPr lang="fa-IR" dirty="0">
                <a:latin typeface="BNazanin"/>
                <a:cs typeface="B Nazanin" pitchFamily="2" charset="-78"/>
              </a:rPr>
              <a:t>اگر مادر ميان وعده </a:t>
            </a:r>
            <a:r>
              <a:rPr lang="fa-IR" dirty="0" smtClean="0">
                <a:latin typeface="BNazanin"/>
                <a:cs typeface="B Nazanin" pitchFamily="2" charset="-78"/>
              </a:rPr>
              <a:t>غذاييمناسب </a:t>
            </a:r>
            <a:r>
              <a:rPr lang="fa-IR" dirty="0">
                <a:latin typeface="BNazanin"/>
                <a:cs typeface="B Nazanin" pitchFamily="2" charset="-78"/>
              </a:rPr>
              <a:t>به كودك ميدهد او را به تداوم آن تشويق </a:t>
            </a:r>
            <a:r>
              <a:rPr lang="fa-IR" dirty="0" smtClean="0">
                <a:latin typeface="BNazanin"/>
                <a:cs typeface="B Nazanin" pitchFamily="2" charset="-78"/>
              </a:rPr>
              <a:t>كنيد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6700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400" b="1" dirty="0">
                <a:solidFill>
                  <a:srgbClr val="00B150"/>
                </a:solidFill>
                <a:latin typeface="BNazaninBold"/>
                <a:cs typeface="B Titr" pitchFamily="2" charset="-78"/>
              </a:rPr>
              <a:t>ارزيابي وضعیت </a:t>
            </a:r>
            <a:r>
              <a:rPr lang="fa-IR" sz="4400" b="1" dirty="0" smtClean="0">
                <a:solidFill>
                  <a:srgbClr val="00B150"/>
                </a:solidFill>
                <a:latin typeface="BNazaninBold"/>
                <a:cs typeface="B Titr" pitchFamily="2" charset="-78"/>
              </a:rPr>
              <a:t>كودك</a:t>
            </a:r>
          </a:p>
          <a:p>
            <a:pPr algn="ctr" rtl="1"/>
            <a:r>
              <a:rPr lang="fa-IR" sz="4400" b="1" dirty="0" smtClean="0">
                <a:solidFill>
                  <a:srgbClr val="00B150"/>
                </a:solidFill>
                <a:latin typeface="BNazaninBold"/>
                <a:cs typeface="B Titr" pitchFamily="2" charset="-78"/>
              </a:rPr>
              <a:t> (از </a:t>
            </a:r>
            <a:r>
              <a:rPr lang="fa-IR" sz="4400" b="1" dirty="0">
                <a:solidFill>
                  <a:srgbClr val="00B150"/>
                </a:solidFill>
                <a:latin typeface="BNazaninBold"/>
                <a:cs typeface="B Titr" pitchFamily="2" charset="-78"/>
              </a:rPr>
              <a:t>پايان شش ماه تا پنج </a:t>
            </a:r>
            <a:r>
              <a:rPr lang="fa-IR" sz="4400" b="1" dirty="0" smtClean="0">
                <a:solidFill>
                  <a:srgbClr val="00B150"/>
                </a:solidFill>
                <a:latin typeface="BNazaninBold"/>
                <a:cs typeface="B Titr" pitchFamily="2" charset="-78"/>
              </a:rPr>
              <a:t>سال) </a:t>
            </a:r>
          </a:p>
          <a:p>
            <a:pPr algn="ctr" rtl="1"/>
            <a:r>
              <a:rPr lang="fa-IR" sz="4400" b="1" dirty="0" smtClean="0">
                <a:solidFill>
                  <a:srgbClr val="00B150"/>
                </a:solidFill>
                <a:latin typeface="BNazaninBold"/>
                <a:cs typeface="B Titr" pitchFamily="2" charset="-78"/>
              </a:rPr>
              <a:t>با </a:t>
            </a:r>
            <a:r>
              <a:rPr lang="fa-IR" sz="4400" b="1" dirty="0">
                <a:solidFill>
                  <a:srgbClr val="FF0000"/>
                </a:solidFill>
                <a:latin typeface="BNazaninBold"/>
                <a:cs typeface="B Titr" pitchFamily="2" charset="-78"/>
              </a:rPr>
              <a:t>اضافه وزن و چاق</a:t>
            </a:r>
            <a:endParaRPr lang="en-US" sz="4400" dirty="0">
              <a:solidFill>
                <a:srgbClr val="FF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732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000" b="1" dirty="0">
                <a:solidFill>
                  <a:srgbClr val="00B150"/>
                </a:solidFill>
                <a:latin typeface="BNazaninBold"/>
                <a:cs typeface="B Titr" pitchFamily="2" charset="-78"/>
              </a:rPr>
              <a:t>كودكان 6 ماه تا 2 سال</a:t>
            </a:r>
            <a:endParaRPr lang="en-US" sz="40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029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800" b="1" dirty="0">
                <a:solidFill>
                  <a:srgbClr val="00B150"/>
                </a:solidFill>
                <a:latin typeface="BNazaninBold"/>
                <a:cs typeface="B Titr" pitchFamily="2" charset="-78"/>
              </a:rPr>
              <a:t>ارزيابي تغذيه تكمیلي شیر خوار 6 تا 12 ماه</a:t>
            </a:r>
            <a:br>
              <a:rPr lang="fa-IR" sz="2800" b="1" dirty="0">
                <a:solidFill>
                  <a:srgbClr val="00B150"/>
                </a:solidFill>
                <a:latin typeface="BNazaninBold"/>
                <a:cs typeface="B Titr" pitchFamily="2" charset="-78"/>
              </a:rPr>
            </a:br>
            <a:endParaRPr lang="en-US" sz="28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r>
              <a:rPr lang="fa-IR" b="1" dirty="0">
                <a:latin typeface="BNazaninBold"/>
              </a:rPr>
              <a:t>آيا غذاي كمكي را شروع كرده ايد؟ </a:t>
            </a:r>
            <a:endParaRPr lang="fa-IR" b="1" dirty="0" smtClean="0">
              <a:latin typeface="BNazaninBold"/>
            </a:endParaRPr>
          </a:p>
          <a:p>
            <a:pPr algn="r" rtl="1"/>
            <a:r>
              <a:rPr lang="fa-IR" dirty="0" smtClean="0">
                <a:latin typeface="BNazanin"/>
              </a:rPr>
              <a:t>منظور </a:t>
            </a:r>
            <a:r>
              <a:rPr lang="fa-IR" dirty="0">
                <a:latin typeface="BNazanin"/>
              </a:rPr>
              <a:t>از غذاي كمكي دادن مواد غذايي مايع يا جامد ديگري غير از شير مادر به شيرخوار </a:t>
            </a:r>
            <a:r>
              <a:rPr lang="fa-IR" dirty="0" smtClean="0">
                <a:latin typeface="BNazanin"/>
              </a:rPr>
              <a:t>ميباشد</a:t>
            </a:r>
            <a:r>
              <a:rPr lang="fa-IR" dirty="0">
                <a:latin typeface="BNazanin"/>
              </a:rPr>
              <a:t>. شيرخواران در پايان شش ماهگي يا 180 روزگي بايد غذاي كمكي را شروع كنند. زيرا نيازهاي تغذيه اي شيرخوار از پايان </a:t>
            </a:r>
            <a:r>
              <a:rPr lang="fa-IR" dirty="0" smtClean="0">
                <a:latin typeface="BNazanin"/>
              </a:rPr>
              <a:t>شش ماهگي </a:t>
            </a:r>
            <a:r>
              <a:rPr lang="fa-IR" dirty="0">
                <a:latin typeface="BNazanin"/>
              </a:rPr>
              <a:t>به تنهايي از طريق شير مادر تامين نمي شود. تامين انرژي و مواد مغذي مورد نياز شيرخوار موجب رشد و فعاليت </a:t>
            </a:r>
            <a:r>
              <a:rPr lang="fa-IR" dirty="0" smtClean="0">
                <a:latin typeface="BNazanin"/>
              </a:rPr>
              <a:t>مطلوب شيرخوار </a:t>
            </a:r>
            <a:r>
              <a:rPr lang="fa-IR" dirty="0">
                <a:latin typeface="BNazanin"/>
              </a:rPr>
              <a:t>گرديده و مقاومت شيرخوار را در برابر ابتلا به عفونت افزايش مي دهد. </a:t>
            </a:r>
            <a:endParaRPr lang="fa-IR" dirty="0" smtClean="0">
              <a:latin typeface="BNazanin"/>
            </a:endParaRPr>
          </a:p>
          <a:p>
            <a:pPr algn="r" rtl="1"/>
            <a:r>
              <a:rPr lang="fa-IR" dirty="0" smtClean="0">
                <a:latin typeface="BNazanin"/>
              </a:rPr>
              <a:t>زود </a:t>
            </a:r>
            <a:r>
              <a:rPr lang="fa-IR" dirty="0">
                <a:latin typeface="BNazanin"/>
              </a:rPr>
              <a:t>شروع كردن غذاي كمكي ممكن است </a:t>
            </a:r>
            <a:r>
              <a:rPr lang="fa-IR" dirty="0" smtClean="0">
                <a:latin typeface="BNazanin"/>
              </a:rPr>
              <a:t>موجب كاهش </a:t>
            </a:r>
            <a:r>
              <a:rPr lang="fa-IR" dirty="0">
                <a:latin typeface="BNazanin"/>
              </a:rPr>
              <a:t>تمايل شيرخوار به مصرف شير مادر ، كاهش دريافت نيازهاي تغذيه اي و افزايش ابتلا به بيماري گردد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دير شروع كردن </a:t>
            </a:r>
            <a:r>
              <a:rPr lang="fa-IR" dirty="0" smtClean="0">
                <a:latin typeface="BNazanin"/>
              </a:rPr>
              <a:t>غذاي كمكي </a:t>
            </a:r>
            <a:r>
              <a:rPr lang="fa-IR" dirty="0">
                <a:latin typeface="BNazanin"/>
              </a:rPr>
              <a:t>نيز موجب كاهش دريافت نيازهاي غذايي ، كاهش رشد و تكامل ، سوء تغذيه و كم خوني ناشي از فقر آهن گردد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اگر </a:t>
            </a:r>
            <a:r>
              <a:rPr lang="fa-IR" dirty="0" smtClean="0">
                <a:latin typeface="BNazanin"/>
              </a:rPr>
              <a:t>مادرهنوز </a:t>
            </a:r>
            <a:r>
              <a:rPr lang="fa-IR" dirty="0">
                <a:latin typeface="BNazanin"/>
              </a:rPr>
              <a:t>غذاي كمكي را شروع نكرده به او آموزش هاي لازم داده شود تا بتواند غذاي كمكي را براي شيرخوار شروع كند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در صورتي </a:t>
            </a:r>
            <a:r>
              <a:rPr lang="fa-IR" dirty="0" smtClean="0">
                <a:latin typeface="BNazanin"/>
              </a:rPr>
              <a:t>كه غذاي </a:t>
            </a:r>
            <a:r>
              <a:rPr lang="fa-IR" dirty="0">
                <a:latin typeface="BNazanin"/>
              </a:rPr>
              <a:t>كمكي به موقع شروع شده مادر را تشويق كنيد </a:t>
            </a:r>
            <a:endParaRPr lang="fa-IR" dirty="0" smtClean="0">
              <a:latin typeface="BNazanin"/>
            </a:endParaRPr>
          </a:p>
          <a:p>
            <a:pPr algn="r" rtl="1"/>
            <a:r>
              <a:rPr lang="fa-IR" dirty="0" smtClean="0">
                <a:latin typeface="BNazanin"/>
              </a:rPr>
              <a:t>و </a:t>
            </a:r>
            <a:r>
              <a:rPr lang="fa-IR" dirty="0">
                <a:latin typeface="BNazanin"/>
              </a:rPr>
              <a:t>اگر زودتر از زمان مناسب نيز غذاي كمكي شروع شده دليل آن را پرسيده </a:t>
            </a:r>
            <a:r>
              <a:rPr lang="fa-IR" dirty="0" smtClean="0">
                <a:latin typeface="BNazanin"/>
              </a:rPr>
              <a:t>ومادر </a:t>
            </a:r>
            <a:r>
              <a:rPr lang="fa-IR" dirty="0">
                <a:latin typeface="BNazanin"/>
              </a:rPr>
              <a:t>را توجيه نموده و خطرات زود شروع كردن را براي او بگوييد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9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sz="4000" b="1" dirty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  <a:t>كودكان 6 ماه تا 2 سال</a:t>
            </a:r>
            <a:r>
              <a:rPr lang="en-US" sz="4000" dirty="0">
                <a:solidFill>
                  <a:prstClr val="black"/>
                </a:solidFill>
                <a:ea typeface="+mn-ea"/>
                <a:cs typeface="B Titr" pitchFamily="2" charset="-78"/>
              </a:rPr>
              <a:t/>
            </a:r>
            <a:br>
              <a:rPr lang="en-US" sz="4000" dirty="0">
                <a:solidFill>
                  <a:prstClr val="black"/>
                </a:solidFill>
                <a:ea typeface="+mn-ea"/>
                <a:cs typeface="B Titr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r" rtl="1"/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آيا شير مصنوعي با مقدار آب لازم تهيه ميشود؟ </a:t>
            </a:r>
            <a:endParaRPr lang="fa-IR" b="1" dirty="0" smtClean="0">
              <a:solidFill>
                <a:srgbClr val="FF0000"/>
              </a:solidFill>
              <a:latin typeface="BMitraBold"/>
              <a:cs typeface="B Titr" pitchFamily="2" charset="-78"/>
            </a:endParaRPr>
          </a:p>
          <a:p>
            <a:pPr algn="r" rtl="1"/>
            <a:r>
              <a:rPr lang="fa-IR" dirty="0" smtClean="0">
                <a:latin typeface="BMitra"/>
              </a:rPr>
              <a:t>اگر </a:t>
            </a:r>
            <a:r>
              <a:rPr lang="fa-IR" dirty="0">
                <a:latin typeface="BMitra"/>
              </a:rPr>
              <a:t>شير خوار با شير مصنوعي تغذیه مي شود از مادر سوال شود </a:t>
            </a:r>
            <a:r>
              <a:rPr lang="fa-IR" dirty="0" smtClean="0">
                <a:latin typeface="BMitra"/>
              </a:rPr>
              <a:t>:</a:t>
            </a:r>
          </a:p>
          <a:p>
            <a:pPr algn="r" rtl="1"/>
            <a:r>
              <a:rPr lang="fa-IR" dirty="0" smtClean="0">
                <a:latin typeface="BMitra"/>
              </a:rPr>
              <a:t>مقدار </a:t>
            </a:r>
            <a:r>
              <a:rPr lang="fa-IR" dirty="0">
                <a:latin typeface="BMitra"/>
              </a:rPr>
              <a:t>آب مصرفي براي تهيه آن </a:t>
            </a:r>
            <a:r>
              <a:rPr lang="fa-IR" dirty="0" smtClean="0">
                <a:latin typeface="BMitra"/>
              </a:rPr>
              <a:t>چقدرمي باشد؟ </a:t>
            </a:r>
            <a:r>
              <a:rPr lang="fa-IR" dirty="0">
                <a:latin typeface="BMitra"/>
              </a:rPr>
              <a:t>در صورت درست تهيه نشدن شير </a:t>
            </a:r>
            <a:r>
              <a:rPr lang="fa-IR" dirty="0" smtClean="0">
                <a:latin typeface="BMitra"/>
              </a:rPr>
              <a:t>مصنوعي(غليظ </a:t>
            </a:r>
            <a:r>
              <a:rPr lang="fa-IR" dirty="0">
                <a:latin typeface="BMitra"/>
              </a:rPr>
              <a:t>یا </a:t>
            </a:r>
            <a:r>
              <a:rPr lang="fa-IR" dirty="0" smtClean="0">
                <a:latin typeface="BMitra"/>
              </a:rPr>
              <a:t>رقيق) </a:t>
            </a:r>
            <a:r>
              <a:rPr lang="fa-IR" dirty="0">
                <a:latin typeface="BMitra"/>
              </a:rPr>
              <a:t>به مادر آموزش لازم داده شود.</a:t>
            </a:r>
          </a:p>
          <a:p>
            <a:pPr algn="r" rtl="1"/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آيا شير مصنوعي به مقدار کافي متناسب با سن شيرخوار داده ميشود؟ </a:t>
            </a:r>
            <a:endParaRPr lang="fa-IR" b="1" dirty="0" smtClean="0">
              <a:solidFill>
                <a:srgbClr val="FF0000"/>
              </a:solidFill>
              <a:latin typeface="BMitraBold"/>
              <a:cs typeface="B Titr" pitchFamily="2" charset="-78"/>
            </a:endParaRPr>
          </a:p>
          <a:p>
            <a:pPr algn="r" rtl="1"/>
            <a:r>
              <a:rPr lang="fa-IR" dirty="0" smtClean="0">
                <a:latin typeface="BMitra"/>
              </a:rPr>
              <a:t>از </a:t>
            </a:r>
            <a:r>
              <a:rPr lang="fa-IR" dirty="0">
                <a:latin typeface="BMitra"/>
              </a:rPr>
              <a:t>مادر سوال شود </a:t>
            </a:r>
            <a:r>
              <a:rPr lang="fa-IR" dirty="0" smtClean="0">
                <a:latin typeface="BMitra"/>
              </a:rPr>
              <a:t>: چقدر </a:t>
            </a:r>
            <a:r>
              <a:rPr lang="fa-IR" dirty="0">
                <a:latin typeface="BMitra"/>
              </a:rPr>
              <a:t>به کودک شير مصنوعي </a:t>
            </a:r>
            <a:r>
              <a:rPr lang="fa-IR" dirty="0" smtClean="0">
                <a:latin typeface="BMitra"/>
              </a:rPr>
              <a:t>ميدهد؟</a:t>
            </a:r>
          </a:p>
          <a:p>
            <a:pPr algn="r" rtl="1"/>
            <a:r>
              <a:rPr lang="fa-IR" dirty="0" smtClean="0">
                <a:latin typeface="BMitra"/>
              </a:rPr>
              <a:t> </a:t>
            </a:r>
            <a:r>
              <a:rPr lang="fa-IR" dirty="0">
                <a:latin typeface="BMitra"/>
              </a:rPr>
              <a:t>اگر </a:t>
            </a:r>
            <a:r>
              <a:rPr lang="fa-IR" dirty="0" smtClean="0">
                <a:latin typeface="BMitra"/>
              </a:rPr>
              <a:t>ميزان شير </a:t>
            </a:r>
            <a:r>
              <a:rPr lang="fa-IR" dirty="0">
                <a:latin typeface="BMitra"/>
              </a:rPr>
              <a:t>مصنوعي داده شده متناسب با سن شيرخوار بود مادر را به تداوم آن تشویق کنيد. اگر ميزان شير داده شده کمتر یا بيشتر بود ميزان مورد نياز را به مادر </a:t>
            </a:r>
            <a:r>
              <a:rPr lang="fa-IR" dirty="0" smtClean="0">
                <a:latin typeface="BMitra"/>
              </a:rPr>
              <a:t>بگویيد تا </a:t>
            </a:r>
            <a:r>
              <a:rPr lang="fa-IR" dirty="0">
                <a:latin typeface="BMitra"/>
              </a:rPr>
              <a:t>بر حسب آن تهيه کند.</a:t>
            </a:r>
          </a:p>
          <a:p>
            <a:pPr algn="r" rtl="1"/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آيا به شير مصنوعي يا شير دام، شكر، غلات يا ساير </a:t>
            </a:r>
            <a:r>
              <a:rPr lang="fa-IR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شيرين کنندهه ا </a:t>
            </a:r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يا غليظ </a:t>
            </a:r>
            <a:r>
              <a:rPr lang="fa-IR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کننده ها </a:t>
            </a:r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اضافه ميشود؟ </a:t>
            </a:r>
            <a:r>
              <a:rPr lang="fa-IR" dirty="0">
                <a:latin typeface="BMitra"/>
              </a:rPr>
              <a:t>این سوال از مادراني سوال شود </a:t>
            </a:r>
            <a:r>
              <a:rPr lang="fa-IR" dirty="0" smtClean="0">
                <a:latin typeface="BMitra"/>
              </a:rPr>
              <a:t>که شيرخوارشان </a:t>
            </a:r>
            <a:r>
              <a:rPr lang="fa-IR" dirty="0">
                <a:latin typeface="BMitra"/>
              </a:rPr>
              <a:t>با شير مصنوعي یا شير دام تغذیه ميشوند</a:t>
            </a:r>
            <a:r>
              <a:rPr lang="fa-IR" dirty="0" smtClean="0">
                <a:latin typeface="BMitra"/>
              </a:rPr>
              <a:t>.</a:t>
            </a:r>
          </a:p>
          <a:p>
            <a:pPr algn="r" rtl="1"/>
            <a:r>
              <a:rPr lang="fa-IR" dirty="0" smtClean="0">
                <a:latin typeface="BMitra"/>
              </a:rPr>
              <a:t> </a:t>
            </a:r>
            <a:r>
              <a:rPr lang="fa-IR" dirty="0">
                <a:latin typeface="BMitra"/>
              </a:rPr>
              <a:t>از مادر سوال کنيد در هنگام تهيه شير مصنوعي یا شير دام به آن شيرین کننده مانند شكر ، قند ، نبات</a:t>
            </a:r>
          </a:p>
          <a:p>
            <a:pPr algn="r" rtl="1"/>
            <a:r>
              <a:rPr lang="fa-IR" dirty="0">
                <a:latin typeface="BMitra"/>
              </a:rPr>
              <a:t>یا هرگونه شيرین کننده دیگر اضافه مي کند یا </a:t>
            </a:r>
            <a:r>
              <a:rPr lang="fa-IR" dirty="0" smtClean="0">
                <a:latin typeface="BMitra"/>
              </a:rPr>
              <a:t>خير؟ </a:t>
            </a:r>
            <a:r>
              <a:rPr lang="fa-IR" dirty="0">
                <a:latin typeface="BMitra"/>
              </a:rPr>
              <a:t>در صورت مثبت بودن پاسخ به مادر توصيه کنيد که این مواد را به شير اضافه نكند و از عواقب آن از </a:t>
            </a:r>
            <a:r>
              <a:rPr lang="fa-IR" dirty="0" smtClean="0">
                <a:latin typeface="BMitra"/>
              </a:rPr>
              <a:t>جمله اضافه </a:t>
            </a:r>
            <a:r>
              <a:rPr lang="fa-IR" dirty="0">
                <a:latin typeface="BMitra"/>
              </a:rPr>
              <a:t>وزن و چاقي و تغيير ذائقه شيرخوار و تمایل او به مصرف غذاهاي شيرین اشاره کنيد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22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sz="4000" b="1" dirty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  <a:t>كودكان 6 ماه تا 2 سال</a:t>
            </a:r>
            <a:r>
              <a:rPr lang="en-US" sz="4000" dirty="0">
                <a:solidFill>
                  <a:prstClr val="black"/>
                </a:solidFill>
                <a:ea typeface="+mn-ea"/>
                <a:cs typeface="B Titr" pitchFamily="2" charset="-78"/>
              </a:rPr>
              <a:t/>
            </a:r>
            <a:br>
              <a:rPr lang="en-US" sz="4000" dirty="0">
                <a:solidFill>
                  <a:prstClr val="black"/>
                </a:solidFill>
                <a:ea typeface="+mn-ea"/>
                <a:cs typeface="B Titr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آيا سهم هر وعده بيش از </a:t>
            </a:r>
            <a:r>
              <a:rPr lang="fa-IR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توصيه های </a:t>
            </a:r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متناسب با سن کودك است</a:t>
            </a:r>
            <a:r>
              <a:rPr lang="fa-IR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؟ </a:t>
            </a:r>
          </a:p>
          <a:p>
            <a:pPr algn="r" rtl="1"/>
            <a:r>
              <a:rPr lang="fa-IR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 </a:t>
            </a:r>
            <a:r>
              <a:rPr lang="fa-IR" dirty="0">
                <a:latin typeface="BMitra"/>
              </a:rPr>
              <a:t>از مادر سوال کنيد </a:t>
            </a:r>
            <a:r>
              <a:rPr lang="fa-IR" dirty="0">
                <a:solidFill>
                  <a:srgbClr val="00B050"/>
                </a:solidFill>
                <a:latin typeface="BMitra"/>
              </a:rPr>
              <a:t>که در هر وعده غذایي چه مقدار به شيرخوار مي </a:t>
            </a:r>
            <a:r>
              <a:rPr lang="fa-IR" dirty="0" smtClean="0">
                <a:solidFill>
                  <a:srgbClr val="00B050"/>
                </a:solidFill>
                <a:latin typeface="BMitra"/>
              </a:rPr>
              <a:t>دهد</a:t>
            </a:r>
            <a:r>
              <a:rPr lang="fa-IR" dirty="0" smtClean="0">
                <a:latin typeface="BMitra"/>
              </a:rPr>
              <a:t>؟</a:t>
            </a:r>
          </a:p>
          <a:p>
            <a:pPr algn="r" rtl="1"/>
            <a:r>
              <a:rPr lang="fa-IR" dirty="0" smtClean="0">
                <a:latin typeface="BMitra"/>
              </a:rPr>
              <a:t> اگرمادر </a:t>
            </a:r>
            <a:r>
              <a:rPr lang="fa-IR" dirty="0">
                <a:latin typeface="BMitra"/>
              </a:rPr>
              <a:t>بيشتر از مقدار توصيه شده به شيرخوار غذا مي دهد به او عواقب مصرف بيش از حد از جمله اضافه وزن و چاقي را بيان کنيد. در ضمن ميزان مورد نياز </a:t>
            </a:r>
            <a:r>
              <a:rPr lang="fa-IR" dirty="0" smtClean="0">
                <a:latin typeface="BMitra"/>
              </a:rPr>
              <a:t>درهر </a:t>
            </a:r>
            <a:r>
              <a:rPr lang="fa-IR" dirty="0">
                <a:latin typeface="BMitra"/>
              </a:rPr>
              <a:t>وعده را به مادر بگویيد و تأکيد کنيد تا بر حسب ميزان توصيه شده به کودک غذا بدهد.</a:t>
            </a:r>
          </a:p>
          <a:p>
            <a:pPr algn="r" rtl="1"/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آيا تعداد </a:t>
            </a:r>
            <a:r>
              <a:rPr lang="fa-IR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وعده ها </a:t>
            </a:r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بيش از </a:t>
            </a:r>
            <a:r>
              <a:rPr lang="fa-IR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توصيه های </a:t>
            </a:r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متناسب با سن کودك است؟ </a:t>
            </a:r>
            <a:r>
              <a:rPr lang="fa-IR" dirty="0">
                <a:latin typeface="BMitra"/>
              </a:rPr>
              <a:t>از مادر سوال شود در روز چند وعده غذایي به شيرخوار مي دهد. همچنين در</a:t>
            </a:r>
          </a:p>
          <a:p>
            <a:pPr algn="r" rtl="1"/>
            <a:r>
              <a:rPr lang="fa-IR" dirty="0">
                <a:latin typeface="BMitra"/>
              </a:rPr>
              <a:t>مورد گروه هاي غذایي از او سوال کنيد. اگر مادر تعداد وعده هاي غذایي شيرخوار بيشتر از ميزان توصيه شده بود به مادر آموزش دهيد تا تعداد وعدههاي غذایي را</a:t>
            </a:r>
          </a:p>
          <a:p>
            <a:pPr algn="r" rtl="1"/>
            <a:r>
              <a:rPr lang="fa-IR" dirty="0">
                <a:latin typeface="BMitra"/>
              </a:rPr>
              <a:t>متناسب با سن کودک به او بدهد. همچنين اگر تنوع در برنامه غذایي شيرخوار نيست به او در خصوص استفاده از گروه هاي اصلي غذایي در برنامه غذایي</a:t>
            </a:r>
          </a:p>
          <a:p>
            <a:pPr algn="r" rtl="1"/>
            <a:r>
              <a:rPr lang="fa-IR" dirty="0">
                <a:latin typeface="BMitra"/>
              </a:rPr>
              <a:t>شيرخوار آموزش دهيد. اگر تعداد وعدههاي غذایي متناسب با سن کودک است مادر را به تداوم اجراي آن تشویق کنيد. در مورد کودکاني که تعداد وعدههاي بيشتر</a:t>
            </a:r>
          </a:p>
          <a:p>
            <a:pPr algn="r" rtl="1"/>
            <a:r>
              <a:rPr lang="fa-IR" dirty="0">
                <a:latin typeface="BMitra"/>
              </a:rPr>
              <a:t>از ميزان توصيه شده مصرف ميکنند به مادر بگویيد حجم هر وعده را کمتر کرده تا در مجموع همان ميزان توصيه شده مصرف شود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648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sz="4000" b="1" dirty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  <a:t>كودكان 6 ماه تا 2 سال</a:t>
            </a:r>
            <a:r>
              <a:rPr lang="en-US" sz="4000" dirty="0">
                <a:solidFill>
                  <a:prstClr val="black"/>
                </a:solidFill>
                <a:ea typeface="+mn-ea"/>
                <a:cs typeface="B Titr" pitchFamily="2" charset="-78"/>
              </a:rPr>
              <a:t/>
            </a:r>
            <a:br>
              <a:rPr lang="en-US" sz="4000" dirty="0">
                <a:solidFill>
                  <a:prstClr val="black"/>
                </a:solidFill>
                <a:ea typeface="+mn-ea"/>
                <a:cs typeface="B Titr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fa-IR" b="1" dirty="0">
                <a:solidFill>
                  <a:srgbClr val="FF0000"/>
                </a:solidFill>
                <a:latin typeface="BMitraBold"/>
              </a:rPr>
              <a:t>آيا تعداد ميان </a:t>
            </a:r>
            <a:r>
              <a:rPr lang="fa-IR" b="1" dirty="0" smtClean="0">
                <a:solidFill>
                  <a:srgbClr val="FF0000"/>
                </a:solidFill>
                <a:latin typeface="BMitraBold"/>
              </a:rPr>
              <a:t>وعده ها </a:t>
            </a:r>
            <a:r>
              <a:rPr lang="fa-IR" b="1" dirty="0">
                <a:solidFill>
                  <a:srgbClr val="FF0000"/>
                </a:solidFill>
                <a:latin typeface="BMitraBold"/>
              </a:rPr>
              <a:t>بيش از </a:t>
            </a:r>
            <a:r>
              <a:rPr lang="fa-IR" b="1" dirty="0" smtClean="0">
                <a:solidFill>
                  <a:srgbClr val="FF0000"/>
                </a:solidFill>
                <a:latin typeface="BMitraBold"/>
              </a:rPr>
              <a:t>توصيه های </a:t>
            </a:r>
            <a:r>
              <a:rPr lang="fa-IR" b="1" dirty="0">
                <a:solidFill>
                  <a:srgbClr val="FF0000"/>
                </a:solidFill>
                <a:latin typeface="BMitraBold"/>
              </a:rPr>
              <a:t>متناسب با سن کودك است</a:t>
            </a:r>
            <a:r>
              <a:rPr lang="fa-IR" b="1" dirty="0" smtClean="0">
                <a:solidFill>
                  <a:srgbClr val="FF0000"/>
                </a:solidFill>
                <a:latin typeface="BMitraBold"/>
              </a:rPr>
              <a:t>؟</a:t>
            </a:r>
          </a:p>
          <a:p>
            <a:pPr algn="r" rtl="1"/>
            <a:r>
              <a:rPr lang="fa-IR" b="1" dirty="0" smtClean="0">
                <a:solidFill>
                  <a:srgbClr val="FF0000"/>
                </a:solidFill>
                <a:latin typeface="BMitraBold"/>
              </a:rPr>
              <a:t> </a:t>
            </a:r>
            <a:r>
              <a:rPr lang="fa-IR" dirty="0">
                <a:latin typeface="BMitra"/>
              </a:rPr>
              <a:t>از مادر بپرسيد در روز چند ميان وعده به شيرخوار مي دهد. همچنين راجع</a:t>
            </a:r>
          </a:p>
          <a:p>
            <a:pPr algn="r" rtl="1"/>
            <a:r>
              <a:rPr lang="fa-IR" dirty="0">
                <a:latin typeface="BMitra"/>
              </a:rPr>
              <a:t>به مصرف ميان وعده مغذي که داراي ارزش غذایي مناسب بوده مانند شير و لبنيات، انواع ميوه ها ، سبزي ها ، نان و پنير و... سوال شود. اگر مادر تنقلات غذایي</a:t>
            </a:r>
          </a:p>
          <a:p>
            <a:pPr algn="r" rtl="1"/>
            <a:r>
              <a:rPr lang="fa-IR" dirty="0">
                <a:latin typeface="BMitra"/>
              </a:rPr>
              <a:t>بي ارزش مانند چيپس، پفك، کيك هاي شكلاتي ، آب ميوه صنعتي، ساندویج سوسيس و کالباس ، شكلات و آبنبات به کودک مي دهد به او بگویيد این تنقلات</a:t>
            </a:r>
          </a:p>
          <a:p>
            <a:pPr algn="r" rtl="1"/>
            <a:r>
              <a:rPr lang="fa-IR" dirty="0">
                <a:latin typeface="BMitra"/>
              </a:rPr>
              <a:t>فاقد ارزش غذایي بوده و ضمن این که ذائقه کودک را براي غذاهاي شور یا شيرین عادت مي دهند خطر ابتلا به اضافه وزن ، چاقي ، فشارخون بالا و بيماري</a:t>
            </a:r>
          </a:p>
          <a:p>
            <a:pPr algn="r" rtl="1"/>
            <a:r>
              <a:rPr lang="fa-IR" dirty="0">
                <a:latin typeface="BMitra"/>
              </a:rPr>
              <a:t>هاي قلبي عروقي در بزرگسالي را افزایش مي دهند</a:t>
            </a:r>
            <a:r>
              <a:rPr lang="fa-IR" dirty="0" smtClean="0">
                <a:latin typeface="BMitra"/>
              </a:rPr>
              <a:t>.</a:t>
            </a:r>
          </a:p>
          <a:p>
            <a:pPr algn="r" rtl="1"/>
            <a:r>
              <a:rPr lang="fa-IR" dirty="0" smtClean="0">
                <a:latin typeface="BMitra"/>
              </a:rPr>
              <a:t> </a:t>
            </a:r>
            <a:r>
              <a:rPr lang="fa-IR" dirty="0">
                <a:latin typeface="BMitra"/>
              </a:rPr>
              <a:t>اگر تعداد ميان </a:t>
            </a:r>
            <a:r>
              <a:rPr lang="fa-IR" dirty="0" smtClean="0">
                <a:latin typeface="BMitra"/>
              </a:rPr>
              <a:t>وعده هاي </a:t>
            </a:r>
            <a:r>
              <a:rPr lang="fa-IR" dirty="0">
                <a:latin typeface="BMitra"/>
              </a:rPr>
              <a:t>غذایي کمتر یا بيشتر از حد توصيه شده است به مادر تأکيد کنيد، تعداد ميان </a:t>
            </a:r>
            <a:r>
              <a:rPr lang="fa-IR" dirty="0" smtClean="0">
                <a:latin typeface="BMitra"/>
              </a:rPr>
              <a:t>وعده ها را </a:t>
            </a:r>
            <a:r>
              <a:rPr lang="fa-IR" dirty="0">
                <a:latin typeface="BMitra"/>
              </a:rPr>
              <a:t>بر حسب سن شيزخوار به او بدهد. اگر مادر تعداد ميان وعده مناسب به کودک ميدهد او را تشویق به تداوم آن نمایيد.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13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400" b="1" dirty="0">
                <a:solidFill>
                  <a:srgbClr val="00B050"/>
                </a:solidFill>
                <a:latin typeface="BNazaninBold"/>
                <a:cs typeface="B Titr" pitchFamily="2" charset="-78"/>
              </a:rPr>
              <a:t>كودك 2 تا 5 سال</a:t>
            </a:r>
            <a:endParaRPr lang="en-US" sz="4400" dirty="0">
              <a:solidFill>
                <a:srgbClr val="00B05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68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b="1" dirty="0">
                <a:solidFill>
                  <a:srgbClr val="00B050"/>
                </a:solidFill>
                <a:latin typeface="BNazaninBold"/>
                <a:ea typeface="+mn-ea"/>
                <a:cs typeface="B Titr" pitchFamily="2" charset="-78"/>
              </a:rPr>
              <a:t>كودك 2 تا 5 سال</a:t>
            </a:r>
            <a:r>
              <a:rPr lang="en-US" dirty="0">
                <a:solidFill>
                  <a:srgbClr val="00B050"/>
                </a:solidFill>
                <a:ea typeface="+mn-ea"/>
                <a:cs typeface="B Titr" pitchFamily="2" charset="-78"/>
              </a:rPr>
              <a:t/>
            </a:r>
            <a:br>
              <a:rPr lang="en-US" dirty="0">
                <a:solidFill>
                  <a:srgbClr val="00B050"/>
                </a:solidFill>
                <a:ea typeface="+mn-ea"/>
                <a:cs typeface="B Titr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fa-IR" b="1" dirty="0">
                <a:solidFill>
                  <a:srgbClr val="FF0000"/>
                </a:solidFill>
                <a:latin typeface="BMitraBold"/>
              </a:rPr>
              <a:t>آيا کودك غذاهای چرب ، شيرين يا کربوهيدرات تصفيه شده مصرف ميکند</a:t>
            </a:r>
            <a:r>
              <a:rPr lang="fa-IR" b="1" dirty="0" smtClean="0">
                <a:solidFill>
                  <a:srgbClr val="FF0000"/>
                </a:solidFill>
                <a:latin typeface="BMitraBold"/>
              </a:rPr>
              <a:t>؟</a:t>
            </a:r>
          </a:p>
          <a:p>
            <a:pPr algn="r" rtl="1"/>
            <a:r>
              <a:rPr lang="fa-IR" b="1" dirty="0" smtClean="0">
                <a:solidFill>
                  <a:srgbClr val="FF0000"/>
                </a:solidFill>
                <a:latin typeface="BMitraBold"/>
              </a:rPr>
              <a:t> </a:t>
            </a:r>
            <a:r>
              <a:rPr lang="fa-IR" dirty="0">
                <a:latin typeface="BMitra"/>
              </a:rPr>
              <a:t>از مادر سوال شود </a:t>
            </a:r>
            <a:r>
              <a:rPr lang="fa-IR" dirty="0">
                <a:solidFill>
                  <a:srgbClr val="00B050"/>
                </a:solidFill>
                <a:latin typeface="BMitra"/>
              </a:rPr>
              <a:t>آیا غذاهاي اصلي کودک را چرب یا </a:t>
            </a:r>
            <a:r>
              <a:rPr lang="fa-IR" dirty="0" smtClean="0">
                <a:solidFill>
                  <a:srgbClr val="00B050"/>
                </a:solidFill>
                <a:latin typeface="BMitra"/>
              </a:rPr>
              <a:t>شيرین درست </a:t>
            </a:r>
            <a:r>
              <a:rPr lang="fa-IR" dirty="0">
                <a:solidFill>
                  <a:srgbClr val="00B050"/>
                </a:solidFill>
                <a:latin typeface="BMitra"/>
              </a:rPr>
              <a:t>مي کند</a:t>
            </a:r>
            <a:r>
              <a:rPr lang="fa-IR" dirty="0" smtClean="0">
                <a:latin typeface="BMitra"/>
              </a:rPr>
              <a:t>؟</a:t>
            </a:r>
          </a:p>
          <a:p>
            <a:pPr algn="r" rtl="1"/>
            <a:r>
              <a:rPr lang="fa-IR" dirty="0" smtClean="0">
                <a:latin typeface="BMitra"/>
              </a:rPr>
              <a:t> </a:t>
            </a:r>
            <a:r>
              <a:rPr lang="fa-IR" dirty="0">
                <a:latin typeface="BMitra"/>
              </a:rPr>
              <a:t>اگر مادر غذاها را </a:t>
            </a:r>
            <a:r>
              <a:rPr lang="fa-IR" dirty="0">
                <a:solidFill>
                  <a:srgbClr val="FF0000"/>
                </a:solidFill>
                <a:latin typeface="BMitra"/>
              </a:rPr>
              <a:t>چرب یا شيرین </a:t>
            </a:r>
            <a:r>
              <a:rPr lang="fa-IR" dirty="0">
                <a:latin typeface="BMitra"/>
              </a:rPr>
              <a:t>در ست مي کند به او توصيه کنيد که غذاهاي کودک را کم چرب درست کرده و از افزودن شكر یا سایر </a:t>
            </a:r>
            <a:r>
              <a:rPr lang="fa-IR" dirty="0" smtClean="0">
                <a:latin typeface="BMitra"/>
              </a:rPr>
              <a:t>موادشيرین </a:t>
            </a:r>
            <a:r>
              <a:rPr lang="fa-IR" dirty="0">
                <a:latin typeface="BMitra"/>
              </a:rPr>
              <a:t>کننده به غذا خودداري کند و بر اساس مطالب مطرح شده در بخش مشاوره به او آموزش دهيد همچنين از مادر سوال شود آیا در تهيه غذاي کودک </a:t>
            </a:r>
            <a:r>
              <a:rPr lang="fa-IR" dirty="0" smtClean="0">
                <a:latin typeface="BMitra"/>
              </a:rPr>
              <a:t>بيشتراز </a:t>
            </a:r>
            <a:r>
              <a:rPr lang="fa-IR" dirty="0">
                <a:latin typeface="BMitra"/>
              </a:rPr>
              <a:t>برنج ، شكر و آرد سفيد استفاده مي شود؟ اگر مادر در تهيه غذاها بيشتر </a:t>
            </a:r>
            <a:r>
              <a:rPr lang="fa-IR" dirty="0">
                <a:solidFill>
                  <a:srgbClr val="FF0000"/>
                </a:solidFill>
                <a:latin typeface="BMitra"/>
              </a:rPr>
              <a:t>از برنج و آرد سفيد و شكر </a:t>
            </a:r>
            <a:r>
              <a:rPr lang="fa-IR" dirty="0">
                <a:latin typeface="BMitra"/>
              </a:rPr>
              <a:t>استفاده مي کند به او آموزش دهيد تا از این مواد </a:t>
            </a:r>
            <a:r>
              <a:rPr lang="fa-IR" dirty="0" smtClean="0">
                <a:latin typeface="BMitra"/>
              </a:rPr>
              <a:t>غذایي کمتر </a:t>
            </a:r>
            <a:r>
              <a:rPr lang="fa-IR" dirty="0">
                <a:latin typeface="BMitra"/>
              </a:rPr>
              <a:t>استفاده کرده و بر اساس مطالب مطرح شده در بخش مشاوره به او آموزش دهيد.</a:t>
            </a:r>
          </a:p>
          <a:p>
            <a:pPr algn="r" rtl="1"/>
            <a:r>
              <a:rPr lang="fa-IR" sz="3400" b="1" dirty="0">
                <a:solidFill>
                  <a:srgbClr val="FF0000"/>
                </a:solidFill>
                <a:latin typeface="BMitraBold"/>
                <a:cs typeface="B Nazanin" pitchFamily="2" charset="-78"/>
              </a:rPr>
              <a:t>آيا کودك از نوشيدنيهای شيرين بيشتر از 2 بار در هفته استفاده ميکند</a:t>
            </a:r>
            <a:r>
              <a:rPr lang="fa-IR" sz="3400" b="1" dirty="0" smtClean="0">
                <a:solidFill>
                  <a:srgbClr val="FF0000"/>
                </a:solidFill>
                <a:latin typeface="BMitraBold"/>
                <a:cs typeface="B Nazanin" pitchFamily="2" charset="-78"/>
              </a:rPr>
              <a:t>؟</a:t>
            </a:r>
          </a:p>
          <a:p>
            <a:pPr algn="r" rtl="1"/>
            <a:r>
              <a:rPr lang="fa-IR" sz="3400" b="1" dirty="0" smtClean="0">
                <a:solidFill>
                  <a:srgbClr val="FF0000"/>
                </a:solidFill>
                <a:latin typeface="BMitraBold"/>
                <a:cs typeface="B Nazanin" pitchFamily="2" charset="-78"/>
              </a:rPr>
              <a:t> </a:t>
            </a:r>
            <a:r>
              <a:rPr lang="fa-IR" dirty="0">
                <a:latin typeface="BMitra"/>
              </a:rPr>
              <a:t>از مادر سوال کنيد </a:t>
            </a:r>
            <a:r>
              <a:rPr lang="fa-IR" dirty="0" smtClean="0">
                <a:latin typeface="BMitra"/>
              </a:rPr>
              <a:t>:آیا </a:t>
            </a:r>
            <a:r>
              <a:rPr lang="fa-IR" dirty="0">
                <a:latin typeface="BMitra"/>
              </a:rPr>
              <a:t>کودک در طول هفته از </a:t>
            </a:r>
            <a:r>
              <a:rPr lang="fa-IR" dirty="0">
                <a:solidFill>
                  <a:srgbClr val="FF0000"/>
                </a:solidFill>
                <a:latin typeface="BMitra"/>
              </a:rPr>
              <a:t>نوشابه ، آب ميوه </a:t>
            </a:r>
            <a:r>
              <a:rPr lang="fa-IR" dirty="0" smtClean="0">
                <a:solidFill>
                  <a:srgbClr val="FF0000"/>
                </a:solidFill>
                <a:latin typeface="BMitra"/>
              </a:rPr>
              <a:t>صنعتي </a:t>
            </a:r>
            <a:r>
              <a:rPr lang="fa-IR" dirty="0" smtClean="0">
                <a:latin typeface="BMitra"/>
              </a:rPr>
              <a:t>و </a:t>
            </a:r>
            <a:r>
              <a:rPr lang="fa-IR" dirty="0">
                <a:latin typeface="BMitra"/>
              </a:rPr>
              <a:t>مانند آنها بيشتر از 2 بار استفاده مي کند</a:t>
            </a:r>
            <a:r>
              <a:rPr lang="fa-IR" dirty="0" smtClean="0">
                <a:latin typeface="BMitra"/>
              </a:rPr>
              <a:t>؟</a:t>
            </a:r>
          </a:p>
          <a:p>
            <a:pPr algn="r" rtl="1"/>
            <a:r>
              <a:rPr lang="fa-IR" dirty="0" smtClean="0">
                <a:latin typeface="BMitra"/>
              </a:rPr>
              <a:t> </a:t>
            </a:r>
            <a:r>
              <a:rPr lang="fa-IR" dirty="0">
                <a:latin typeface="BMitra"/>
              </a:rPr>
              <a:t>در صورت مثبت بودن پاسخ به مادر بگویيد این نوشيدني ها هيچ ارزش غذایي نداشته و فقط چاق کننده هستند. </a:t>
            </a:r>
            <a:r>
              <a:rPr lang="fa-IR" dirty="0" smtClean="0">
                <a:latin typeface="BMitra"/>
              </a:rPr>
              <a:t>به جاي </a:t>
            </a:r>
            <a:r>
              <a:rPr lang="fa-IR" dirty="0">
                <a:latin typeface="BMitra"/>
              </a:rPr>
              <a:t>آن از آب، دوغ کم نمك و آب ميوه طبيعي استفاده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392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b="1" dirty="0">
                <a:solidFill>
                  <a:srgbClr val="00B050"/>
                </a:solidFill>
                <a:latin typeface="BNazaninBold"/>
                <a:ea typeface="+mn-ea"/>
                <a:cs typeface="B Titr" pitchFamily="2" charset="-78"/>
              </a:rPr>
              <a:t>كودك 2 تا 5 سال</a:t>
            </a:r>
            <a:r>
              <a:rPr lang="en-US" dirty="0">
                <a:solidFill>
                  <a:srgbClr val="00B050"/>
                </a:solidFill>
                <a:ea typeface="+mn-ea"/>
                <a:cs typeface="B Titr" pitchFamily="2" charset="-78"/>
              </a:rPr>
              <a:t/>
            </a:r>
            <a:br>
              <a:rPr lang="en-US" dirty="0">
                <a:solidFill>
                  <a:srgbClr val="00B050"/>
                </a:solidFill>
                <a:ea typeface="+mn-ea"/>
                <a:cs typeface="B Titr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fa-IR" dirty="0" smtClean="0">
                <a:latin typeface="BMitra"/>
              </a:rPr>
              <a:t>.</a:t>
            </a:r>
            <a:endParaRPr lang="fa-IR" dirty="0">
              <a:latin typeface="BMitra"/>
            </a:endParaRPr>
          </a:p>
          <a:p>
            <a:pPr algn="r" rtl="1"/>
            <a:r>
              <a:rPr lang="fa-IR" sz="2900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آيا کودك ميان </a:t>
            </a:r>
            <a:r>
              <a:rPr lang="fa-IR" sz="2900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وعده های </a:t>
            </a:r>
            <a:r>
              <a:rPr lang="fa-IR" sz="2900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پر </a:t>
            </a:r>
            <a:r>
              <a:rPr lang="fa-IR" sz="2900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انرژی(مثل </a:t>
            </a:r>
            <a:r>
              <a:rPr lang="fa-IR" sz="2900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چيپس، کيك، </a:t>
            </a:r>
            <a:r>
              <a:rPr lang="fa-IR" sz="2900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شيريني)را </a:t>
            </a:r>
            <a:r>
              <a:rPr lang="fa-IR" sz="2900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بيشتر از دوبار در هفته استفاده ميکند</a:t>
            </a:r>
            <a:r>
              <a:rPr lang="fa-IR" sz="2900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؟</a:t>
            </a:r>
          </a:p>
          <a:p>
            <a:pPr algn="r" rtl="1"/>
            <a:r>
              <a:rPr lang="fa-IR" b="1" dirty="0" smtClean="0">
                <a:latin typeface="BMitraBold"/>
              </a:rPr>
              <a:t> </a:t>
            </a:r>
            <a:r>
              <a:rPr lang="fa-IR" dirty="0">
                <a:latin typeface="BMitra"/>
              </a:rPr>
              <a:t>از مادر بپرسيد در طول </a:t>
            </a:r>
            <a:r>
              <a:rPr lang="fa-IR" dirty="0" smtClean="0">
                <a:latin typeface="BMitra"/>
              </a:rPr>
              <a:t>هفته چند </a:t>
            </a:r>
            <a:r>
              <a:rPr lang="fa-IR" dirty="0">
                <a:latin typeface="BMitra"/>
              </a:rPr>
              <a:t>بار کودک ميان وعده هاي پرانرژي مانند کيك، شيریني و سيب زميني سرخ کرده مي خورد. اگر بيشتر از 2 بار در هفته مصرف مي شود به او بگویيد </a:t>
            </a:r>
            <a:r>
              <a:rPr lang="fa-IR" dirty="0" smtClean="0">
                <a:latin typeface="BMitra"/>
              </a:rPr>
              <a:t>این تنقلات </a:t>
            </a:r>
            <a:r>
              <a:rPr lang="fa-IR" dirty="0">
                <a:latin typeface="BMitra"/>
              </a:rPr>
              <a:t>بيشتر چاق کننده هستند و باید از تنقلات مناسب داراي ارزش غذایي مناسب مانند </a:t>
            </a:r>
            <a:r>
              <a:rPr lang="fa-IR" dirty="0">
                <a:solidFill>
                  <a:srgbClr val="00B050"/>
                </a:solidFill>
                <a:latin typeface="BMitra"/>
              </a:rPr>
              <a:t>شير و لبنيات، انواع ميوه ها ، سبزي ها ، نان و پنير و... </a:t>
            </a:r>
            <a:r>
              <a:rPr lang="fa-IR" dirty="0">
                <a:latin typeface="BMitra"/>
              </a:rPr>
              <a:t>استفاده شود.</a:t>
            </a:r>
          </a:p>
          <a:p>
            <a:pPr algn="r" rtl="1"/>
            <a:r>
              <a:rPr lang="fa-IR" dirty="0">
                <a:latin typeface="BMitra"/>
              </a:rPr>
              <a:t>همچنين به او بگویيد این تنقلات مانند چيپس و پفك فاقد ارزش غذایي بوده و ضمن این که ذائقه کودک را براي غذاهاي شور یا شيرین عادت مي دهند </a:t>
            </a:r>
            <a:r>
              <a:rPr lang="fa-IR" dirty="0" smtClean="0">
                <a:latin typeface="BMitra"/>
              </a:rPr>
              <a:t>خطر ابتلا </a:t>
            </a:r>
            <a:r>
              <a:rPr lang="fa-IR" dirty="0">
                <a:latin typeface="BMitra"/>
              </a:rPr>
              <a:t>به اضافه وزن ، چاقي ، فشارخون بالا و بيماري هاي قلبي عروقي در بزرگسالي را افزایش مي دهند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933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b="1" dirty="0">
                <a:solidFill>
                  <a:srgbClr val="00B050"/>
                </a:solidFill>
                <a:latin typeface="BNazaninBold"/>
                <a:ea typeface="+mn-ea"/>
                <a:cs typeface="B Titr" pitchFamily="2" charset="-78"/>
              </a:rPr>
              <a:t>كودك 2 تا 5 سال</a:t>
            </a:r>
            <a:r>
              <a:rPr lang="en-US" dirty="0">
                <a:solidFill>
                  <a:srgbClr val="00B050"/>
                </a:solidFill>
                <a:ea typeface="+mn-ea"/>
                <a:cs typeface="B Titr" pitchFamily="2" charset="-78"/>
              </a:rPr>
              <a:t/>
            </a:r>
            <a:br>
              <a:rPr lang="en-US" dirty="0">
                <a:solidFill>
                  <a:srgbClr val="00B050"/>
                </a:solidFill>
                <a:ea typeface="+mn-ea"/>
                <a:cs typeface="B Titr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r" rtl="1"/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آيا کودك در روز بيشتر از 3 وعده اصلي غذا ميخورد؟ </a:t>
            </a:r>
            <a:endParaRPr lang="fa-IR" b="1" dirty="0" smtClean="0">
              <a:solidFill>
                <a:srgbClr val="FF0000"/>
              </a:solidFill>
              <a:latin typeface="BMitraBold"/>
              <a:cs typeface="B Titr" pitchFamily="2" charset="-78"/>
            </a:endParaRPr>
          </a:p>
          <a:p>
            <a:pPr algn="r" rtl="1"/>
            <a:r>
              <a:rPr lang="fa-IR" dirty="0" smtClean="0">
                <a:latin typeface="BMitra"/>
              </a:rPr>
              <a:t>از </a:t>
            </a:r>
            <a:r>
              <a:rPr lang="fa-IR" dirty="0">
                <a:latin typeface="BMitra"/>
              </a:rPr>
              <a:t>مادر </a:t>
            </a:r>
            <a:r>
              <a:rPr lang="fa-IR" dirty="0">
                <a:solidFill>
                  <a:srgbClr val="00B050"/>
                </a:solidFill>
                <a:latin typeface="BMitra"/>
              </a:rPr>
              <a:t>تعداد وعده هاي غذایي کودک </a:t>
            </a:r>
            <a:r>
              <a:rPr lang="fa-IR" dirty="0">
                <a:latin typeface="BMitra"/>
              </a:rPr>
              <a:t>را بپرسيد. اگر کودک بيشتر از سه وعده غذایي </a:t>
            </a:r>
            <a:r>
              <a:rPr lang="fa-IR" dirty="0" smtClean="0">
                <a:latin typeface="BMitra"/>
              </a:rPr>
              <a:t>مصرف مي </a:t>
            </a:r>
            <a:r>
              <a:rPr lang="fa-IR" dirty="0">
                <a:latin typeface="BMitra"/>
              </a:rPr>
              <a:t>کند به مادر بگویيد تا در صورت امكان و با انتخاب مواد غذایي مناسب تعداد وعده هاي اصلي را به 3 وعده در روز برساند. همچنين مادر ميتواند تعداد </a:t>
            </a:r>
            <a:r>
              <a:rPr lang="fa-IR" dirty="0" smtClean="0">
                <a:latin typeface="BMitra"/>
              </a:rPr>
              <a:t>وعده</a:t>
            </a:r>
            <a:r>
              <a:rPr lang="fa-IR" i="1" dirty="0">
                <a:latin typeface="Arial-ItalicMT"/>
              </a:rPr>
              <a:t> </a:t>
            </a:r>
            <a:r>
              <a:rPr lang="fa-IR" dirty="0" smtClean="0">
                <a:latin typeface="BMitra"/>
              </a:rPr>
              <a:t>ها </a:t>
            </a:r>
            <a:r>
              <a:rPr lang="fa-IR" dirty="0">
                <a:latin typeface="BMitra"/>
              </a:rPr>
              <a:t>را تغيير نداده بلكه </a:t>
            </a:r>
            <a:r>
              <a:rPr lang="fa-IR" dirty="0">
                <a:solidFill>
                  <a:srgbClr val="00B050"/>
                </a:solidFill>
                <a:latin typeface="BMitra"/>
              </a:rPr>
              <a:t>حجم یا ميزان </a:t>
            </a:r>
            <a:r>
              <a:rPr lang="fa-IR" dirty="0" smtClean="0">
                <a:solidFill>
                  <a:srgbClr val="00B050"/>
                </a:solidFill>
                <a:latin typeface="BMitra"/>
              </a:rPr>
              <a:t>وعده ها </a:t>
            </a:r>
            <a:r>
              <a:rPr lang="fa-IR" dirty="0">
                <a:solidFill>
                  <a:srgbClr val="00B050"/>
                </a:solidFill>
                <a:latin typeface="BMitra"/>
              </a:rPr>
              <a:t>را کم کند </a:t>
            </a:r>
            <a:r>
              <a:rPr lang="fa-IR" dirty="0">
                <a:latin typeface="BMitra"/>
              </a:rPr>
              <a:t>به طوريکه در مجموع ميزان دریافت غذاي کودک بر اساس مقادیر توصيه شده باشد.</a:t>
            </a:r>
          </a:p>
          <a:p>
            <a:pPr algn="r" rtl="1"/>
            <a:r>
              <a:rPr lang="fa-IR" b="1" dirty="0">
                <a:solidFill>
                  <a:srgbClr val="FF0000"/>
                </a:solidFill>
                <a:latin typeface="BMitraBold"/>
                <a:cs typeface="B Titr" pitchFamily="2" charset="-78"/>
              </a:rPr>
              <a:t>آيا کودك در روز بيشتر از 2 ميان وعده ميخورد</a:t>
            </a:r>
            <a:r>
              <a:rPr lang="fa-IR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؟</a:t>
            </a:r>
          </a:p>
          <a:p>
            <a:pPr algn="r" rtl="1"/>
            <a:r>
              <a:rPr lang="fa-IR" b="1" dirty="0" smtClean="0">
                <a:solidFill>
                  <a:srgbClr val="FF0000"/>
                </a:solidFill>
                <a:latin typeface="BMitraBold"/>
                <a:cs typeface="B Titr" pitchFamily="2" charset="-78"/>
              </a:rPr>
              <a:t> </a:t>
            </a:r>
            <a:r>
              <a:rPr lang="fa-IR" dirty="0">
                <a:latin typeface="BMitra"/>
              </a:rPr>
              <a:t>از مادر بپرسيد کودک در روز </a:t>
            </a:r>
            <a:r>
              <a:rPr lang="fa-IR" dirty="0">
                <a:solidFill>
                  <a:srgbClr val="00B050"/>
                </a:solidFill>
                <a:latin typeface="BMitra"/>
              </a:rPr>
              <a:t>چند ميان وعده مي خورد</a:t>
            </a:r>
            <a:r>
              <a:rPr lang="fa-IR" dirty="0">
                <a:latin typeface="BMitra"/>
              </a:rPr>
              <a:t>. اگر بيشتر از 2 ميان وعده مي خورد به</a:t>
            </a:r>
          </a:p>
          <a:p>
            <a:pPr algn="r" rtl="1"/>
            <a:r>
              <a:rPr lang="fa-IR" dirty="0">
                <a:latin typeface="BMitra"/>
              </a:rPr>
              <a:t>مادر بگویيد سعي کند تعداد ميان وعده ها را به 2 بار در روز رسانده و در انتخاب ميان وعده ها به ارزش غذایي آنان توجه داشته و از گروه هاي اصلي </a:t>
            </a:r>
            <a:r>
              <a:rPr lang="fa-IR" dirty="0" smtClean="0">
                <a:latin typeface="BMitra"/>
              </a:rPr>
              <a:t>غذایي مانند </a:t>
            </a:r>
            <a:r>
              <a:rPr lang="fa-IR" dirty="0">
                <a:latin typeface="BMitra"/>
              </a:rPr>
              <a:t>شير و لبنيات، انواع ميوه ها ، سبزي ها ، نان و پنير و... استفاده شود</a:t>
            </a:r>
            <a:r>
              <a:rPr lang="fa-IR" dirty="0" smtClean="0">
                <a:latin typeface="BMitra"/>
              </a:rPr>
              <a:t>.</a:t>
            </a:r>
          </a:p>
          <a:p>
            <a:pPr algn="r" rtl="1"/>
            <a:r>
              <a:rPr lang="fa-IR" dirty="0" smtClean="0">
                <a:latin typeface="BMitra"/>
              </a:rPr>
              <a:t>اگر </a:t>
            </a:r>
            <a:r>
              <a:rPr lang="fa-IR" dirty="0">
                <a:latin typeface="BMitra"/>
              </a:rPr>
              <a:t>مادر تنقلات غذایي بي ارزش مانند چيپس، پفك، کيك هاي شكلاتي ، آب </a:t>
            </a:r>
            <a:r>
              <a:rPr lang="fa-IR" dirty="0" smtClean="0">
                <a:latin typeface="BMitra"/>
              </a:rPr>
              <a:t>ميوه صنعتي</a:t>
            </a:r>
            <a:r>
              <a:rPr lang="fa-IR" dirty="0">
                <a:latin typeface="BMitra"/>
              </a:rPr>
              <a:t>، ساندویج سوسيس و کالباس ، شكلات و آبنبات به کودک مي دهد به او بگویيد این تنقلات فاقد ارزش غذایي بوده و ضمن این که ذائقه کودک را </a:t>
            </a:r>
            <a:r>
              <a:rPr lang="fa-IR" dirty="0" smtClean="0">
                <a:latin typeface="BMitra"/>
              </a:rPr>
              <a:t>براي غذاهاي </a:t>
            </a:r>
            <a:r>
              <a:rPr lang="fa-IR" dirty="0">
                <a:latin typeface="BMitra"/>
              </a:rPr>
              <a:t>شور یا شيرین عادت مي دهند خطر ابتلا به اضافه وزن ، چاقي ، فشارخون بالا و بيماري هاي قلبي عروقي در بزرگسالي را افزایش مي دهند. در</a:t>
            </a:r>
          </a:p>
          <a:p>
            <a:pPr algn="r" rtl="1"/>
            <a:r>
              <a:rPr lang="fa-IR" dirty="0">
                <a:latin typeface="BMitra"/>
              </a:rPr>
              <a:t>کودکاني که </a:t>
            </a:r>
            <a:r>
              <a:rPr lang="fa-IR" dirty="0">
                <a:solidFill>
                  <a:srgbClr val="FF0000"/>
                </a:solidFill>
                <a:latin typeface="BMitra"/>
              </a:rPr>
              <a:t>تعداد ميان </a:t>
            </a:r>
            <a:r>
              <a:rPr lang="fa-IR" dirty="0" smtClean="0">
                <a:solidFill>
                  <a:srgbClr val="FF0000"/>
                </a:solidFill>
                <a:latin typeface="BMitra"/>
              </a:rPr>
              <a:t>وعده ها </a:t>
            </a:r>
            <a:r>
              <a:rPr lang="fa-IR" dirty="0">
                <a:solidFill>
                  <a:srgbClr val="FF0000"/>
                </a:solidFill>
                <a:latin typeface="BMitra"/>
              </a:rPr>
              <a:t>بيش از حد </a:t>
            </a:r>
            <a:r>
              <a:rPr lang="fa-IR" dirty="0">
                <a:latin typeface="BMitra"/>
              </a:rPr>
              <a:t>توصيه شده است مادر ميتواند ح</a:t>
            </a:r>
            <a:r>
              <a:rPr lang="fa-IR" dirty="0">
                <a:solidFill>
                  <a:srgbClr val="00B050"/>
                </a:solidFill>
                <a:latin typeface="BMitra"/>
              </a:rPr>
              <a:t>جم آن ميان وعده را کمتر </a:t>
            </a:r>
            <a:r>
              <a:rPr lang="fa-IR" dirty="0">
                <a:latin typeface="BMitra"/>
              </a:rPr>
              <a:t>کرده تا در نهایت ميزان ميان وعده در حد </a:t>
            </a:r>
            <a:r>
              <a:rPr lang="fa-IR" dirty="0" smtClean="0">
                <a:latin typeface="BMitra"/>
              </a:rPr>
              <a:t>مطلوب باشد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310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a-IR" b="1" dirty="0" smtClean="0">
              <a:solidFill>
                <a:srgbClr val="00B150"/>
              </a:solidFill>
              <a:latin typeface="BNazaninBold"/>
              <a:cs typeface="B Titr" pitchFamily="2" charset="-78"/>
            </a:endParaRPr>
          </a:p>
          <a:p>
            <a:pPr algn="ctr"/>
            <a:r>
              <a:rPr lang="fa-IR" b="1" dirty="0" smtClean="0">
                <a:solidFill>
                  <a:srgbClr val="00B150"/>
                </a:solidFill>
                <a:latin typeface="BNazaninBold"/>
                <a:cs typeface="B Titr" pitchFamily="2" charset="-78"/>
              </a:rPr>
              <a:t>مراقبتهاي تغذيه اي </a:t>
            </a:r>
          </a:p>
          <a:p>
            <a:pPr algn="ctr"/>
            <a:r>
              <a:rPr lang="fa-IR" b="1" dirty="0" smtClean="0">
                <a:solidFill>
                  <a:srgbClr val="FF0000"/>
                </a:solidFill>
                <a:latin typeface="BNazaninBold"/>
                <a:cs typeface="B Titr" pitchFamily="2" charset="-78"/>
              </a:rPr>
              <a:t>كودكان </a:t>
            </a:r>
            <a:r>
              <a:rPr lang="fa-IR" b="1" dirty="0">
                <a:solidFill>
                  <a:srgbClr val="FF0000"/>
                </a:solidFill>
                <a:latin typeface="BNazaninBold"/>
                <a:cs typeface="B Titr" pitchFamily="2" charset="-78"/>
              </a:rPr>
              <a:t>مبتلا به اضافه وزن و </a:t>
            </a:r>
            <a:r>
              <a:rPr lang="fa-IR" b="1" dirty="0" smtClean="0">
                <a:solidFill>
                  <a:srgbClr val="FF0000"/>
                </a:solidFill>
                <a:latin typeface="BNazaninBold"/>
                <a:cs typeface="B Titr" pitchFamily="2" charset="-78"/>
              </a:rPr>
              <a:t>چاقي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7643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r" rtl="1"/>
            <a:r>
              <a:rPr lang="fa-IR" sz="4200" b="1" dirty="0">
                <a:solidFill>
                  <a:srgbClr val="00B150"/>
                </a:solidFill>
                <a:latin typeface="BNazaninBold"/>
                <a:cs typeface="B Titr" pitchFamily="2" charset="-78"/>
              </a:rPr>
              <a:t>اقدامات لازم براي كودك با قد طبیعي و وزن براي قد طبیعي:</a:t>
            </a:r>
          </a:p>
          <a:p>
            <a:pPr algn="r" rtl="1"/>
            <a:r>
              <a:rPr lang="fa-IR" sz="51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در صورتي كه حداقل دو عامل خطر را داشت ضمن آموزش مادر مراقبتهاي كودك هر 3 ماه يكبار انجام شود. در صورت نبود </a:t>
            </a:r>
            <a:r>
              <a:rPr lang="fa-IR" sz="5100" dirty="0" smtClean="0">
                <a:solidFill>
                  <a:srgbClr val="000000"/>
                </a:solidFill>
                <a:latin typeface="BNazanin"/>
                <a:cs typeface="B Nazanin" pitchFamily="2" charset="-78"/>
              </a:rPr>
              <a:t>عامل خطر </a:t>
            </a:r>
            <a:r>
              <a:rPr lang="fa-IR" sz="51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مادر و خانواده را براي ادامه الگوهاي صحيح </a:t>
            </a:r>
            <a:r>
              <a:rPr lang="fa-IR" sz="5100" dirty="0" smtClean="0">
                <a:solidFill>
                  <a:srgbClr val="000000"/>
                </a:solidFill>
                <a:latin typeface="BNazanin"/>
                <a:cs typeface="B Nazanin" pitchFamily="2" charset="-78"/>
              </a:rPr>
              <a:t>تغذيه ا ي </a:t>
            </a:r>
            <a:r>
              <a:rPr lang="fa-IR" sz="51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و فعاليت بدني بيشتركودك تشويق كنيد. مراقبتهاي كودك هر 6 </a:t>
            </a:r>
            <a:r>
              <a:rPr lang="fa-IR" sz="5100" dirty="0" smtClean="0">
                <a:solidFill>
                  <a:srgbClr val="000000"/>
                </a:solidFill>
                <a:latin typeface="BNazanin"/>
                <a:cs typeface="B Nazanin" pitchFamily="2" charset="-78"/>
              </a:rPr>
              <a:t>ماه يكبار </a:t>
            </a:r>
            <a:r>
              <a:rPr lang="fa-IR" sz="51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انجام شود.</a:t>
            </a:r>
          </a:p>
          <a:p>
            <a:pPr algn="r" rtl="1"/>
            <a:r>
              <a:rPr lang="fa-IR" sz="4200" b="1" dirty="0">
                <a:solidFill>
                  <a:srgbClr val="00B150"/>
                </a:solidFill>
                <a:latin typeface="BNazaninBold"/>
                <a:cs typeface="B Titr" pitchFamily="2" charset="-78"/>
              </a:rPr>
              <a:t>اقدامات لازم براي كودك با قد طبیعي ودر معرض خطر اضافه وزن يا مبتلا به اضافه وزن:</a:t>
            </a:r>
          </a:p>
          <a:p>
            <a:pPr algn="r" rtl="1"/>
            <a:r>
              <a:rPr lang="fa-IR" sz="36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ضمن بررسي عوامل خطر و عادات غذايي كودك به مادر در زمينه تغذيه صحيح آموزش داده و بر روي عادات غذايي نادرست كودك </a:t>
            </a:r>
            <a:r>
              <a:rPr lang="fa-IR" sz="3600" dirty="0" smtClean="0">
                <a:solidFill>
                  <a:srgbClr val="000000"/>
                </a:solidFill>
                <a:latin typeface="BNazanin"/>
                <a:cs typeface="B Nazanin" pitchFamily="2" charset="-78"/>
              </a:rPr>
              <a:t>وروشهاي </a:t>
            </a:r>
            <a:r>
              <a:rPr lang="fa-IR" sz="36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اصلاح آن تاكيد كنيد.</a:t>
            </a:r>
          </a:p>
          <a:p>
            <a:pPr algn="r" rtl="1"/>
            <a:r>
              <a:rPr lang="fa-IR" sz="3600" dirty="0" smtClean="0">
                <a:solidFill>
                  <a:srgbClr val="000000"/>
                </a:solidFill>
                <a:latin typeface="BNazanin"/>
                <a:cs typeface="B Nazanin" pitchFamily="2" charset="-78"/>
              </a:rPr>
              <a:t>از </a:t>
            </a:r>
            <a:r>
              <a:rPr lang="fa-IR" sz="36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مادر بخواهيد يك ماه ديگر مراجعه كند و مجدداً با مادر مشاوره كرده و با استفاده از موارد مطرح شده در بخش مشاوره به </a:t>
            </a:r>
            <a:r>
              <a:rPr lang="fa-IR" sz="3600" dirty="0" smtClean="0">
                <a:solidFill>
                  <a:srgbClr val="000000"/>
                </a:solidFill>
                <a:latin typeface="BNazanin"/>
                <a:cs typeface="B Nazanin" pitchFamily="2" charset="-78"/>
              </a:rPr>
              <a:t>اوآموزش </a:t>
            </a:r>
            <a:r>
              <a:rPr lang="fa-IR" sz="36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دهيد. به مدت 3 ماه، هرماه به مادر آموزشهاي لازم را ارائه دهيد. در هر مراجعه بر روي مشكلات </a:t>
            </a:r>
            <a:r>
              <a:rPr lang="fa-IR" sz="3600" dirty="0" smtClean="0">
                <a:solidFill>
                  <a:srgbClr val="000000"/>
                </a:solidFill>
                <a:latin typeface="BNazanin"/>
                <a:cs typeface="B Nazanin" pitchFamily="2" charset="-78"/>
              </a:rPr>
              <a:t>تغذيه اي </a:t>
            </a:r>
            <a:r>
              <a:rPr lang="fa-IR" sz="36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كودك </a:t>
            </a:r>
            <a:r>
              <a:rPr lang="fa-IR" sz="3600" dirty="0" smtClean="0">
                <a:solidFill>
                  <a:srgbClr val="000000"/>
                </a:solidFill>
                <a:latin typeface="BNazanin"/>
                <a:cs typeface="B Nazanin" pitchFamily="2" charset="-78"/>
              </a:rPr>
              <a:t>وروشهاي </a:t>
            </a:r>
            <a:r>
              <a:rPr lang="fa-IR" sz="36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حل آن تأكيد نماييد و در آموزشها بر تحرك بدني كودك نيز تاكيد كرده و آموزشهاي لازم براي افزايش تحرك </a:t>
            </a:r>
            <a:r>
              <a:rPr lang="fa-IR" sz="3600" dirty="0" smtClean="0">
                <a:solidFill>
                  <a:srgbClr val="000000"/>
                </a:solidFill>
                <a:latin typeface="BNazanin"/>
                <a:cs typeface="B Nazanin" pitchFamily="2" charset="-78"/>
              </a:rPr>
              <a:t>بدني را </a:t>
            </a:r>
            <a:r>
              <a:rPr lang="fa-IR" sz="3600" dirty="0">
                <a:solidFill>
                  <a:srgbClr val="000000"/>
                </a:solidFill>
                <a:latin typeface="BNazanin"/>
                <a:cs typeface="B Nazanin" pitchFamily="2" charset="-78"/>
              </a:rPr>
              <a:t>به مادر ارائه دهيد</a:t>
            </a:r>
            <a:endParaRPr lang="en-US" sz="36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9697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fa-IR" b="1" dirty="0">
                <a:solidFill>
                  <a:srgbClr val="00B150"/>
                </a:solidFill>
                <a:latin typeface="BNazaninBold"/>
              </a:rPr>
              <a:t>اقدامات لازم براي كودك با قد طبیعي و مبتلا به چاقي يا كوتاه قد و در معرض خطر اضافه وزن يا مبتلا به اضافه </a:t>
            </a:r>
            <a:r>
              <a:rPr lang="fa-IR" b="1" dirty="0" smtClean="0">
                <a:solidFill>
                  <a:srgbClr val="00B150"/>
                </a:solidFill>
                <a:latin typeface="BNazaninBold"/>
              </a:rPr>
              <a:t>وزن يا </a:t>
            </a:r>
            <a:r>
              <a:rPr lang="fa-IR" b="1" dirty="0">
                <a:solidFill>
                  <a:srgbClr val="00B150"/>
                </a:solidFill>
                <a:latin typeface="BNazaninBold"/>
              </a:rPr>
              <a:t>كوتاه قد و چاق: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باتوجه به اين كه چاقي در اين سن ممكن است با بيماريهاي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زمينه اي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همراه باشد به مادر توضيح دهيد كه براي بررسي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علل چاقي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كودك به پزشك مراجعه نمايد. بنابراين، كودك را به صورت غيرفوري به پزشك ارجاع دهيد هم زمان با ارجاع غير فوري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به پزشك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اقدامات زير را جهت كنترل وزن كودك انجام دهيد:</a:t>
            </a:r>
          </a:p>
          <a:p>
            <a:pPr algn="r" rtl="1"/>
            <a:r>
              <a:rPr lang="fa-IR" dirty="0">
                <a:solidFill>
                  <a:srgbClr val="FF0000"/>
                </a:solidFill>
                <a:latin typeface="BNazanin"/>
              </a:rPr>
              <a:t>عادات غذايي كودك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را بررسي نموده و به مادر در زمينه تغذيه صحيح آموزش داده و بر روي عادات غذايي نادرست كودك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وروشهاي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اصلاح آن تاكيد كنيد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solidFill>
                  <a:srgbClr val="000000"/>
                </a:solidFill>
                <a:latin typeface="BNazanin"/>
              </a:rPr>
              <a:t>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از مادر بخواهيد يك ماه ديگر مراجعه كند و مجدداً با مادر مشاوره كرده و با استفاده از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موارد مطرح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شده در بخش مشاوره به مادر آموزش دهيد. به مدت 3 ماه، هرماه به مادر آموزشهاي لازم را ارائه كنيد. در هر مراجعه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برروي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مشكلات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تغذيه اي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كودك و روشهاي حل آن تأكيد نماييد و در آموزشها بر تحرك بدني كودك نيز تاكيد كرده و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آموزشهاي لازم براي افزايش تحرك بدني را به مادر ارائه دهيد.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4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5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آيا غذاي كمكي با غلظت مناسب به كودك داده مي شود؟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fa-IR" dirty="0" smtClean="0">
                <a:latin typeface="BNazanin"/>
              </a:rPr>
              <a:t>غلظت </a:t>
            </a:r>
            <a:r>
              <a:rPr lang="fa-IR" dirty="0">
                <a:latin typeface="BNazanin"/>
              </a:rPr>
              <a:t>و قوام غذاي كمكي بايد متناسب با سن شير خوار باشد. معده</a:t>
            </a:r>
          </a:p>
          <a:p>
            <a:pPr algn="r" rtl="1"/>
            <a:r>
              <a:rPr lang="fa-IR" dirty="0">
                <a:latin typeface="BNazanin"/>
              </a:rPr>
              <a:t>شيرخوار كوچك است. بنابراين مايعات و غذاهاي رقيق و آبكي به سرعت معده شيرخوار را پر مي كنند. غلظت غذاي كمكي </a:t>
            </a:r>
            <a:r>
              <a:rPr lang="fa-IR" dirty="0" smtClean="0">
                <a:latin typeface="BNazanin"/>
              </a:rPr>
              <a:t>شيرخوارنقش </a:t>
            </a:r>
            <a:r>
              <a:rPr lang="fa-IR" dirty="0">
                <a:latin typeface="BNazanin"/>
              </a:rPr>
              <a:t>مهمي در تامين نيازهاي غذايي شيرخوار دارد. غذايي كه غلظت مناسب داشته باشد نيازهايي غذايي شيرخوار را كه بايد از</a:t>
            </a:r>
          </a:p>
          <a:p>
            <a:pPr algn="r" rtl="1"/>
            <a:r>
              <a:rPr lang="fa-IR" dirty="0">
                <a:latin typeface="BNazanin"/>
              </a:rPr>
              <a:t>طريق غذاي كمكي تامين شود را تأمين مي كند. در مورد غلظت غذاي شيرخوار حتما با سوال هاي مناسب و استفاده از عكس راهنما</a:t>
            </a:r>
          </a:p>
          <a:p>
            <a:pPr algn="r" rtl="1"/>
            <a:r>
              <a:rPr lang="fa-IR" dirty="0">
                <a:latin typeface="BNazanin"/>
              </a:rPr>
              <a:t>غلظت غذاي كمكي را تعيين كنيد مثلا </a:t>
            </a:r>
            <a:r>
              <a:rPr lang="fa-IR" dirty="0" smtClean="0">
                <a:latin typeface="BNazanin"/>
              </a:rPr>
              <a:t>بپرسيد: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ايا اگر قاشق غذا را در دست داريد غذا به آساني به پايين مي ريزد يا خير؟ اگر </a:t>
            </a:r>
            <a:r>
              <a:rPr lang="fa-IR" dirty="0" smtClean="0">
                <a:latin typeface="BNazanin"/>
              </a:rPr>
              <a:t>متوجه شديد </a:t>
            </a:r>
            <a:r>
              <a:rPr lang="fa-IR" dirty="0">
                <a:latin typeface="BNazanin"/>
              </a:rPr>
              <a:t>كه مادر غذاي رقيق درست مي كند حتما به او آموزش در خصوص تهيه غذا با غلظت مناسب بدهيد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در صورت مناسب </a:t>
            </a:r>
            <a:r>
              <a:rPr lang="fa-IR" dirty="0" smtClean="0">
                <a:latin typeface="BNazanin"/>
              </a:rPr>
              <a:t>بودن غلظت </a:t>
            </a:r>
            <a:r>
              <a:rPr lang="fa-IR" dirty="0">
                <a:latin typeface="BNazanin"/>
              </a:rPr>
              <a:t>غذاي شيرخوار او را تشويق كنيد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6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700" b="1" dirty="0" smtClean="0">
                <a:solidFill>
                  <a:srgbClr val="00B150"/>
                </a:solidFill>
                <a:latin typeface="BNazaninBold"/>
                <a:ea typeface="+mn-ea"/>
                <a:cs typeface="Arial"/>
              </a:rPr>
              <a:t>اقدامات </a:t>
            </a:r>
            <a:r>
              <a:rPr lang="fa-IR" sz="2700" b="1" dirty="0">
                <a:solidFill>
                  <a:srgbClr val="00B150"/>
                </a:solidFill>
                <a:latin typeface="BNazaninBold"/>
                <a:ea typeface="+mn-ea"/>
                <a:cs typeface="Arial"/>
              </a:rPr>
              <a:t>لازم براي كودك مبتلا به كوتاه قدي با وزن براي قد طبیعي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000000"/>
                </a:solidFill>
                <a:latin typeface="BNazanin"/>
              </a:rPr>
              <a:t>در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اين موارد، كودك علاوه بر كوتاه قدي مبتلا به كم وزني هم هست. عوامل خطر را بررسي نموده و در صورتي كه حداقل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دوعامل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خطر باشد، به مادر آموزشهاي لازم در زمينه عوامل خطر، تغذيه مناسب كودك و فعاليت بدني بيشتر ارائه شده و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كودك تحت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مراقبت شود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solidFill>
                  <a:srgbClr val="000000"/>
                </a:solidFill>
                <a:latin typeface="BNazanin"/>
              </a:rPr>
              <a:t>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در صورت نبود عامل خطر نيز به مادر آموزشهاي لازم در زمينه تغذيه مناسب كودك و فعاليت بدني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بيشترارائه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شده و كودك براساس برنامه كودك سالم مراقبت شود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389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sz="2700" b="1" dirty="0">
                <a:solidFill>
                  <a:srgbClr val="00B150"/>
                </a:solidFill>
                <a:latin typeface="BNazaninBold"/>
                <a:ea typeface="+mn-ea"/>
                <a:cs typeface="Arial"/>
              </a:rPr>
              <a:t>پیگیري اول پس از 3 ماه از اولین مراجعه براي اندازه گیري مجدد قد و وزن:</a:t>
            </a:r>
            <a:br>
              <a:rPr lang="fa-IR" sz="2700" b="1" dirty="0">
                <a:solidFill>
                  <a:srgbClr val="00B150"/>
                </a:solidFill>
                <a:latin typeface="BNazaninBold"/>
                <a:ea typeface="+mn-ea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fa-IR" dirty="0" smtClean="0">
                <a:solidFill>
                  <a:srgbClr val="000000"/>
                </a:solidFill>
                <a:latin typeface="BNazanin"/>
              </a:rPr>
              <a:t>غيراز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كودكاني كه در مراجعه اول از نظر قد طبيعي و وزن براي قد طبيعي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داشته اند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، كليه كودكان در ساير طبقه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بندي هاي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ذكر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شده بعد از سه ماه از اولين مراجعه، مجدداً مراقبت خواهند شد. در اين مراقبت قد و وزن كودك را مجدداً اندازه گيري نموده و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نقطه وزن براي قد كودك را بر روي نمودار وزن براي قد براي سن و جنس پيدا كنيد. سپس نمودار وزن براي قد كودك را با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اتصال اين نقطه به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نقطه اي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كه در مراجعه اول بر روي منحني وزن براي قد كودك رسم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كرده ايد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، وصل نموده و وضعيت نمودار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وزن براي قد كودك را با منحنيهاي استاندارد مقايسه كنيد. در اين صورت ممكن است يكي از حالات زير ايجاد شود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3265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sz="4000" b="1" dirty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  <a:t>شرايط مطلوب شامل:</a:t>
            </a:r>
            <a:r>
              <a:rPr lang="fa-IR" sz="2000" b="1" dirty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  <a:t/>
            </a:r>
            <a:br>
              <a:rPr lang="fa-IR" sz="2000" b="1" dirty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fa-IR" dirty="0" smtClean="0">
                <a:solidFill>
                  <a:srgbClr val="00B050"/>
                </a:solidFill>
                <a:latin typeface="BNazanin"/>
              </a:rPr>
              <a:t>وزن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براي قد طبيعي يا مساوي منحني </a:t>
            </a:r>
            <a:r>
              <a:rPr lang="fa-IR" sz="2800" i="1" dirty="0">
                <a:solidFill>
                  <a:srgbClr val="00B050"/>
                </a:solidFill>
                <a:latin typeface="Arial-ItalicMT"/>
              </a:rPr>
              <a:t>-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2 </a:t>
            </a:r>
            <a:r>
              <a:rPr lang="fa-IR" sz="2800" i="1" dirty="0">
                <a:solidFill>
                  <a:srgbClr val="00B050"/>
                </a:solidFill>
                <a:latin typeface="Arial-ItalicMT"/>
              </a:rPr>
              <a:t>- </a:t>
            </a:r>
            <a:r>
              <a:rPr lang="en-US" dirty="0">
                <a:solidFill>
                  <a:srgbClr val="00B050"/>
                </a:solidFill>
                <a:latin typeface="Tahoma"/>
              </a:rPr>
              <a:t>Z-score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تا مساوي منحني 1 + </a:t>
            </a:r>
            <a:r>
              <a:rPr lang="en-US" dirty="0">
                <a:solidFill>
                  <a:srgbClr val="00B050"/>
                </a:solidFill>
                <a:latin typeface="Tahoma"/>
              </a:rPr>
              <a:t>Z-score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نمودار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وزن براي قد افزايش يافته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زيرا وزن و قد افزايش داشته اما سرعت افزايش وزن كودك زياد نيست. </a:t>
            </a:r>
            <a:r>
              <a:rPr lang="fa-IR" sz="2800" i="1" dirty="0">
                <a:solidFill>
                  <a:srgbClr val="000000"/>
                </a:solidFill>
                <a:latin typeface="Arial-ItalicMT"/>
              </a:rPr>
              <a:t>-</a:t>
            </a:r>
          </a:p>
          <a:p>
            <a:pPr algn="r" rtl="1"/>
            <a:r>
              <a:rPr lang="fa-IR" dirty="0" smtClean="0">
                <a:solidFill>
                  <a:srgbClr val="00B050"/>
                </a:solidFill>
                <a:latin typeface="BNazanin"/>
              </a:rPr>
              <a:t>مقدار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قد افزايش داشته و وزن براي قد روند نزولي نسبي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 پيدا كرده است. </a:t>
            </a:r>
            <a:r>
              <a:rPr lang="fa-IR" sz="2800" i="1" dirty="0">
                <a:solidFill>
                  <a:srgbClr val="000000"/>
                </a:solidFill>
                <a:latin typeface="Arial-ItalicMT"/>
              </a:rPr>
              <a:t>-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نمودار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وزن براي قد ثابت، وزن اندكي كاهش و قد افزايش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يافته است. </a:t>
            </a:r>
            <a:r>
              <a:rPr lang="fa-IR" sz="2800" i="1" dirty="0">
                <a:solidFill>
                  <a:srgbClr val="000000"/>
                </a:solidFill>
                <a:latin typeface="Arial-ItalicMT"/>
              </a:rPr>
              <a:t>-</a:t>
            </a:r>
          </a:p>
          <a:p>
            <a:pPr algn="r" rtl="1"/>
            <a:r>
              <a:rPr lang="fa-IR" dirty="0">
                <a:solidFill>
                  <a:srgbClr val="00B150"/>
                </a:solidFill>
                <a:latin typeface="BNazanin"/>
              </a:rPr>
              <a:t>نكته 1 :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چنانچه وزن براي قد كودك ثابت مانده باشد در صورت افزايش قد مشكلي وجود ندارد.</a:t>
            </a:r>
          </a:p>
          <a:p>
            <a:pPr algn="r" rtl="1"/>
            <a:r>
              <a:rPr lang="fa-IR" dirty="0">
                <a:solidFill>
                  <a:srgbClr val="00B150"/>
                </a:solidFill>
                <a:latin typeface="BNazanin"/>
              </a:rPr>
              <a:t>نكته 2 :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به خاطر داشته باشيم در برخورد با كودك مبتلا به اضافه وزن راهكار اساسي حفظ وزن و كاهش سرعت افزايش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وزن ميباشد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براي تداوم اين روند ضمن تشويق مادر به او توصيه كنيد كه برنامه غذايي كودك را مطابق با آموزشهاي داده شده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ادامه دهد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و يك ماه ديگر مجدداً براي آموزش مراجعه كند.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در هر كدام از شرايط فوق مادر و خانواده را براي ادامه الگوهاي صحيح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تغذيه اي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و فعاليت بدني بيشتر كودك تشويق كنيد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04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sz="3200" b="1" dirty="0">
                <a:solidFill>
                  <a:srgbClr val="00B150"/>
                </a:solidFill>
                <a:latin typeface="BNazaninBold"/>
                <a:ea typeface="+mn-ea"/>
                <a:cs typeface="Arial"/>
              </a:rPr>
              <a:t>پیگیري پس از 3 ماه براي اندازه گیري مجدد قد و وزن:</a:t>
            </a:r>
            <a:br>
              <a:rPr lang="fa-IR" sz="3200" b="1" dirty="0">
                <a:solidFill>
                  <a:srgbClr val="00B150"/>
                </a:solidFill>
                <a:latin typeface="BNazaninBold"/>
                <a:ea typeface="+mn-ea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solidFill>
                  <a:srgbClr val="000000"/>
                </a:solidFill>
                <a:latin typeface="BNazanin"/>
              </a:rPr>
              <a:t>پس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از 6 ماه از اولين مراقبت مجدداً قد و وزن كودك را اندازه گيري و وزن براي قد وي را محاسبه كنيد. نمودار وزن براي قد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رارسم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نماييد و آن را با منحنيهاي استاندارد مقايسه نماييد. همزمان وزن براي سن و قد براي سن كودك را نيز بر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روي منحنيهاي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استاندارد مورد بررسي قرار دهيد. وضعيت رشد كودك را تفسير و اقدامات لازم را انجام دهيد.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6628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200" b="1" dirty="0" smtClean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  <a:t>شرايط </a:t>
            </a:r>
            <a:r>
              <a:rPr lang="fa-IR" sz="3200" b="1" dirty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  <a:t>نا مطلوب </a:t>
            </a:r>
            <a:r>
              <a:rPr lang="fa-IR" sz="3200" b="1" dirty="0" smtClean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  <a:t>شامل: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latin typeface="BNazanin"/>
              </a:rPr>
              <a:t>نمودار </a:t>
            </a:r>
            <a:r>
              <a:rPr lang="fa-IR" dirty="0">
                <a:solidFill>
                  <a:srgbClr val="FF0000"/>
                </a:solidFill>
                <a:latin typeface="BNazanin"/>
              </a:rPr>
              <a:t>وزن براي قد ثابت و زياد مانده است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solidFill>
                  <a:srgbClr val="000000"/>
                </a:solidFill>
                <a:latin typeface="BNazanin"/>
              </a:rPr>
              <a:t>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اگر منحني وزن براي قد به صورت خط ثابت باشد: </a:t>
            </a:r>
            <a:r>
              <a:rPr lang="fa-IR" sz="2800" i="1" dirty="0">
                <a:solidFill>
                  <a:srgbClr val="000000"/>
                </a:solidFill>
                <a:latin typeface="Arial-ItalicMT"/>
              </a:rPr>
              <a:t>-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اگر در فاصله اين دو مراقبت قد و وزن كودك ثابت مانده باشد. منحني وزن براي قد ثابت و وضعيت رشد كودك نامطلوب است.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در اين صورت او را به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پزشك ارجاع غير فوري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بدهيد.</a:t>
            </a:r>
          </a:p>
          <a:p>
            <a:pPr algn="r" rtl="1"/>
            <a:r>
              <a:rPr lang="fa-IR" dirty="0">
                <a:solidFill>
                  <a:srgbClr val="FF0000"/>
                </a:solidFill>
                <a:latin typeface="BNazanin"/>
              </a:rPr>
              <a:t>نمودار وزن براي قد افزايش و قد كودك افزايش نداشته است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. </a:t>
            </a:r>
            <a:r>
              <a:rPr lang="fa-IR" sz="2800" i="1" dirty="0">
                <a:solidFill>
                  <a:srgbClr val="000000"/>
                </a:solidFill>
                <a:latin typeface="Arial-ItalicMT"/>
              </a:rPr>
              <a:t>-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در چنين شرايطي فقط وزن كودك افزايش داشته كه منجر به افزايش وزن براي قد شده است. لازم است علت توقف رشد قد </a:t>
            </a:r>
            <a:r>
              <a:rPr lang="fa-IR" dirty="0" smtClean="0">
                <a:solidFill>
                  <a:srgbClr val="00B050"/>
                </a:solidFill>
                <a:latin typeface="BNazanin"/>
              </a:rPr>
              <a:t>اوتوسط 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پزشك بررسي شود.</a:t>
            </a:r>
          </a:p>
          <a:p>
            <a:pPr algn="r" rtl="1"/>
            <a:r>
              <a:rPr lang="fa-IR" dirty="0">
                <a:solidFill>
                  <a:srgbClr val="FF0000"/>
                </a:solidFill>
                <a:latin typeface="BNazanin"/>
              </a:rPr>
              <a:t>نمودار وزن براي قد به سمت پايين تر از ميانه رفته است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. </a:t>
            </a:r>
            <a:endParaRPr lang="fa-IR" dirty="0" smtClean="0">
              <a:solidFill>
                <a:srgbClr val="000000"/>
              </a:solidFill>
              <a:latin typeface="BNazanin"/>
            </a:endParaRPr>
          </a:p>
          <a:p>
            <a:pPr algn="r" rtl="1"/>
            <a:r>
              <a:rPr lang="fa-IR" dirty="0" smtClean="0">
                <a:solidFill>
                  <a:srgbClr val="000000"/>
                </a:solidFill>
                <a:latin typeface="BNazanin"/>
              </a:rPr>
              <a:t>اگر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منحني وزن براي قد براي سن روند نزولي به سمت پايين تر از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ميانه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داشته باشد: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همزمان قد براي سن كودك را نيز بر روي منحنيهاي استاندارد، مورد بررسي قرار دهيد.</a:t>
            </a:r>
          </a:p>
          <a:p>
            <a:pPr algn="r" rtl="1"/>
            <a:r>
              <a:rPr lang="fa-IR" dirty="0">
                <a:solidFill>
                  <a:srgbClr val="000000"/>
                </a:solidFill>
                <a:latin typeface="BNazanin"/>
              </a:rPr>
              <a:t>در اين حالت وزن كودك كاهش شديد پيدا كرده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(ممكن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است قد كودك ثابت و يا حتي افزايش يافته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باشد)،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كودك در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شرايط نامطلوب </a:t>
            </a:r>
            <a:r>
              <a:rPr lang="fa-IR" dirty="0">
                <a:solidFill>
                  <a:srgbClr val="000000"/>
                </a:solidFill>
                <a:latin typeface="BNazanin"/>
              </a:rPr>
              <a:t>قرار دارد. او را به </a:t>
            </a:r>
            <a:r>
              <a:rPr lang="fa-IR" dirty="0" smtClean="0">
                <a:solidFill>
                  <a:srgbClr val="00B050"/>
                </a:solidFill>
                <a:latin typeface="BNazanin"/>
              </a:rPr>
              <a:t>پ</a:t>
            </a:r>
            <a:r>
              <a:rPr lang="fa-IR" dirty="0">
                <a:solidFill>
                  <a:srgbClr val="00B050"/>
                </a:solidFill>
                <a:latin typeface="BNazanin"/>
              </a:rPr>
              <a:t>زشك ارجاع غير فوري </a:t>
            </a:r>
            <a:r>
              <a:rPr lang="fa-IR" dirty="0" smtClean="0">
                <a:solidFill>
                  <a:srgbClr val="000000"/>
                </a:solidFill>
                <a:latin typeface="BNazanin"/>
              </a:rPr>
              <a:t>دهيد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3051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b="1" dirty="0">
                <a:solidFill>
                  <a:srgbClr val="00B150"/>
                </a:solidFill>
                <a:latin typeface="BNazaninBold"/>
                <a:ea typeface="+mn-ea"/>
                <a:cs typeface="B Titr" pitchFamily="2" charset="-78"/>
              </a:rPr>
              <a:t>فعالیت بدني</a:t>
            </a:r>
            <a:r>
              <a:rPr lang="fa-IR" sz="3600" b="1" dirty="0">
                <a:solidFill>
                  <a:srgbClr val="00B150"/>
                </a:solidFill>
                <a:latin typeface="BNazaninBold"/>
                <a:ea typeface="+mn-ea"/>
                <a:cs typeface="Arial"/>
              </a:rPr>
              <a:t/>
            </a:r>
            <a:br>
              <a:rPr lang="fa-IR" sz="3600" b="1" dirty="0">
                <a:solidFill>
                  <a:srgbClr val="00B150"/>
                </a:solidFill>
                <a:latin typeface="BNazaninBold"/>
                <a:ea typeface="+mn-ea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b="1" dirty="0" smtClean="0">
                <a:solidFill>
                  <a:srgbClr val="000000"/>
                </a:solidFill>
                <a:latin typeface="BMitraBold"/>
              </a:rPr>
              <a:t>آيا </a:t>
            </a:r>
            <a:r>
              <a:rPr lang="fa-IR" b="1" dirty="0">
                <a:solidFill>
                  <a:srgbClr val="000000"/>
                </a:solidFill>
                <a:latin typeface="BMitraBold"/>
              </a:rPr>
              <a:t>کودك در روز بيشتر از 2 ساعت </a:t>
            </a:r>
            <a:r>
              <a:rPr lang="fa-IR" b="1" dirty="0" smtClean="0">
                <a:solidFill>
                  <a:srgbClr val="000000"/>
                </a:solidFill>
                <a:latin typeface="BMitraBold"/>
              </a:rPr>
              <a:t>برنامه های </a:t>
            </a:r>
            <a:r>
              <a:rPr lang="fa-IR" b="1" dirty="0">
                <a:solidFill>
                  <a:srgbClr val="000000"/>
                </a:solidFill>
                <a:latin typeface="BMitraBold"/>
              </a:rPr>
              <a:t>نشسته مثل بازی با رايانه، ديدن تلويزيون يا بازی با موبايل و تبلت دارد؟ </a:t>
            </a:r>
            <a:r>
              <a:rPr lang="fa-IR" dirty="0">
                <a:solidFill>
                  <a:srgbClr val="000000"/>
                </a:solidFill>
                <a:latin typeface="BMitra"/>
              </a:rPr>
              <a:t>از </a:t>
            </a:r>
            <a:r>
              <a:rPr lang="fa-IR" dirty="0" smtClean="0">
                <a:solidFill>
                  <a:srgbClr val="000000"/>
                </a:solidFill>
                <a:latin typeface="BMitra"/>
              </a:rPr>
              <a:t>مادربپرسيد </a:t>
            </a:r>
            <a:r>
              <a:rPr lang="fa-IR" dirty="0">
                <a:solidFill>
                  <a:srgbClr val="000000"/>
                </a:solidFill>
                <a:latin typeface="BMitra"/>
              </a:rPr>
              <a:t>در روز چند ساعت کودکش </a:t>
            </a:r>
            <a:r>
              <a:rPr lang="fa-IR" dirty="0" smtClean="0">
                <a:solidFill>
                  <a:srgbClr val="000000"/>
                </a:solidFill>
                <a:latin typeface="BMitra"/>
              </a:rPr>
              <a:t>مشغول </a:t>
            </a:r>
            <a:r>
              <a:rPr lang="fa-IR" dirty="0">
                <a:solidFill>
                  <a:srgbClr val="000000"/>
                </a:solidFill>
                <a:latin typeface="BMitra"/>
              </a:rPr>
              <a:t>بازي ویدئویي یا تماشاي تلویزیون است؟ یا چه مدت با موبایل یا تبلت و ... استفاده ميکند؟ در صورت بيش </a:t>
            </a:r>
            <a:r>
              <a:rPr lang="fa-IR" dirty="0" smtClean="0">
                <a:solidFill>
                  <a:srgbClr val="000000"/>
                </a:solidFill>
                <a:latin typeface="BMitra"/>
              </a:rPr>
              <a:t>ازدو </a:t>
            </a:r>
            <a:r>
              <a:rPr lang="fa-IR" dirty="0">
                <a:solidFill>
                  <a:srgbClr val="000000"/>
                </a:solidFill>
                <a:latin typeface="BMitra"/>
              </a:rPr>
              <a:t>ساعت در روز به مادر آموزش دهيد تا این زمان را محدود کند و به جاي آن از سرگرميهاي مناسب مانند دوچرخه سواري، توپ بازي و ...استفاده کند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354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rtl="1">
              <a:spcBef>
                <a:spcPct val="20000"/>
              </a:spcBef>
            </a:pPr>
            <a:r>
              <a:rPr lang="fa-IR" sz="15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آيا پوره غلیظ، غذاهاي كاملا نرم شده متناسب با سن و شرايط شیرخوار و متنوع ازگروه هاي غذايي </a:t>
            </a:r>
            <a:r>
              <a:rPr lang="fa-IR" sz="15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(به </a:t>
            </a:r>
            <a:r>
              <a:rPr lang="fa-IR" sz="15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ويژه منابع</a:t>
            </a:r>
            <a:br>
              <a:rPr lang="fa-IR" sz="15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</a:br>
            <a:r>
              <a:rPr lang="fa-IR" sz="15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پروتئین حیواني مانند گوشت، میوه ها و سبزي هاي غني از ويتامین آ و ويتامین </a:t>
            </a:r>
            <a:r>
              <a:rPr lang="fa-IR" sz="15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ث) </a:t>
            </a:r>
            <a:r>
              <a:rPr lang="fa-IR" sz="15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به او داده ميشود؟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r>
              <a:rPr lang="fa-IR" dirty="0" smtClean="0">
                <a:latin typeface="BNazanin"/>
              </a:rPr>
              <a:t>در </a:t>
            </a:r>
            <a:r>
              <a:rPr lang="fa-IR" dirty="0">
                <a:latin typeface="BNazanin"/>
              </a:rPr>
              <a:t>برنامه </a:t>
            </a:r>
            <a:r>
              <a:rPr lang="fa-IR" dirty="0" smtClean="0">
                <a:latin typeface="BNazanin"/>
              </a:rPr>
              <a:t>غذايي كودك </a:t>
            </a:r>
            <a:r>
              <a:rPr lang="fa-IR" dirty="0">
                <a:latin typeface="BNazanin"/>
              </a:rPr>
              <a:t>، تنوع بايد بر حسب سن شيرخواردر نظر گرفته شود. به تدريج از گروه هاي اصلي غذايي شامل نان و غلات، گوشت، </a:t>
            </a:r>
            <a:r>
              <a:rPr lang="fa-IR" dirty="0" smtClean="0">
                <a:latin typeface="BNazanin"/>
              </a:rPr>
              <a:t>حبوبات،تخم </a:t>
            </a:r>
            <a:r>
              <a:rPr lang="fa-IR" dirty="0">
                <a:latin typeface="BNazanin"/>
              </a:rPr>
              <a:t>مرغ و مغزدانه ها ، سبزي ها ، ميوه ها و لبنيات </a:t>
            </a:r>
            <a:r>
              <a:rPr lang="fa-IR" dirty="0" smtClean="0">
                <a:latin typeface="BNazanin"/>
              </a:rPr>
              <a:t>( </a:t>
            </a:r>
            <a:r>
              <a:rPr lang="fa-IR" dirty="0">
                <a:latin typeface="BNazanin"/>
              </a:rPr>
              <a:t>ماست و </a:t>
            </a:r>
            <a:r>
              <a:rPr lang="fa-IR" dirty="0" smtClean="0">
                <a:latin typeface="BNazanin"/>
              </a:rPr>
              <a:t>پنير)، </a:t>
            </a:r>
            <a:r>
              <a:rPr lang="fa-IR" dirty="0">
                <a:latin typeface="BNazanin"/>
              </a:rPr>
              <a:t>در غذاي كمكي استفاده شود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سعي شود در انتخاب </a:t>
            </a:r>
            <a:r>
              <a:rPr lang="fa-IR" dirty="0" smtClean="0">
                <a:latin typeface="BNazanin"/>
              </a:rPr>
              <a:t>جانشين هاي </a:t>
            </a:r>
            <a:r>
              <a:rPr lang="fa-IR" dirty="0">
                <a:latin typeface="BNazanin"/>
              </a:rPr>
              <a:t>هر گروه غذايي نيز تنوع در نظر گرفته شود . انواع گوشت ها ، تخم مرغ و حبوبات منابع خوب پروتئين هستند كه مي توان </a:t>
            </a:r>
            <a:r>
              <a:rPr lang="fa-IR" dirty="0" smtClean="0">
                <a:latin typeface="BNazanin"/>
              </a:rPr>
              <a:t>دربرنامه </a:t>
            </a:r>
            <a:r>
              <a:rPr lang="fa-IR" dirty="0">
                <a:latin typeface="BNazanin"/>
              </a:rPr>
              <a:t>غذايي شيرخوار گنجانده شوند. پروتئين براي رشد مطلوب شيرخوار ضروري است. مخلوطي از غلات و حبوبات مانند عدس </a:t>
            </a:r>
            <a:r>
              <a:rPr lang="fa-IR" dirty="0" smtClean="0">
                <a:latin typeface="BNazanin"/>
              </a:rPr>
              <a:t>پلو،ماش </a:t>
            </a:r>
            <a:r>
              <a:rPr lang="fa-IR" dirty="0">
                <a:latin typeface="BNazanin"/>
              </a:rPr>
              <a:t>پلو موجب بهبود كيفيت پروتئين غذا مي شود. استفاده از سبزي هاي برگ سبز و زرد و ميوه هاي زرد و نارنجي مانند اسفناج </a:t>
            </a:r>
            <a:r>
              <a:rPr lang="fa-IR" dirty="0" smtClean="0">
                <a:latin typeface="BNazanin"/>
              </a:rPr>
              <a:t>،چغندر</a:t>
            </a:r>
            <a:r>
              <a:rPr lang="fa-IR" dirty="0">
                <a:latin typeface="BNazanin"/>
              </a:rPr>
              <a:t>، بروكلي، هويج ، گوجه فرنگي، انبه، مركبات، كدو حلوايي منابع خوب ويتامين آ هستند . ويتامين آ در رشد ، مقاومت به </a:t>
            </a:r>
            <a:r>
              <a:rPr lang="fa-IR" dirty="0" smtClean="0">
                <a:latin typeface="BNazanin"/>
              </a:rPr>
              <a:t>عفونتها </a:t>
            </a:r>
            <a:r>
              <a:rPr lang="fa-IR" dirty="0">
                <a:latin typeface="BNazanin"/>
              </a:rPr>
              <a:t>و بينائي نقش مهمي دارد. استفاده از مركبات ، گوجه فرنگي ، سبزي ها مانند جعفري كه منبع خوب ويتامين ث هستند </a:t>
            </a:r>
            <a:r>
              <a:rPr lang="fa-IR" dirty="0" smtClean="0">
                <a:latin typeface="BNazanin"/>
              </a:rPr>
              <a:t>نقش مهمي </a:t>
            </a:r>
            <a:r>
              <a:rPr lang="fa-IR" dirty="0">
                <a:latin typeface="BNazanin"/>
              </a:rPr>
              <a:t>در جذب آهن دارند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از مادر سوال كنيد چه گروه هاي غذايي را در برنامه غذايي شيرخوار گنجانده و اگر گروهي در </a:t>
            </a:r>
            <a:r>
              <a:rPr lang="fa-IR" dirty="0" smtClean="0">
                <a:latin typeface="BNazanin"/>
              </a:rPr>
              <a:t>برنامه غذايي </a:t>
            </a:r>
            <a:r>
              <a:rPr lang="fa-IR" dirty="0">
                <a:latin typeface="BNazanin"/>
              </a:rPr>
              <a:t>نبود حتما به مادر تاكيد كنيد كه آن را اضافه كند و از جايگزين هاي مناسب استفاده شود يا اين كه به مادر بگوييد </a:t>
            </a:r>
            <a:r>
              <a:rPr lang="fa-IR" dirty="0" smtClean="0">
                <a:latin typeface="BNazanin"/>
              </a:rPr>
              <a:t>لزومي ندارد </a:t>
            </a:r>
            <a:r>
              <a:rPr lang="fa-IR" dirty="0">
                <a:latin typeface="BNazanin"/>
              </a:rPr>
              <a:t>در ناهار و شام حتما گوشت قرمز بدهد مي تواند از گوشت سفيد ، تخم مرغ ، ماهي يا حبوبات استفاده كند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39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fa-IR" sz="24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آيا شیرخوار مقدار غذاي متناسب با سن خودرا در هر وعده مي خورد؟</a:t>
            </a:r>
            <a:endParaRPr lang="en-US" sz="2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latin typeface="BNazanin"/>
              </a:rPr>
              <a:t>در </a:t>
            </a:r>
            <a:r>
              <a:rPr lang="fa-IR" dirty="0">
                <a:latin typeface="BNazanin"/>
              </a:rPr>
              <a:t>شروع غذاي كمكي بايد در هر بار 2 قاشق </a:t>
            </a:r>
            <a:r>
              <a:rPr lang="fa-IR" dirty="0" smtClean="0">
                <a:latin typeface="BNazanin"/>
              </a:rPr>
              <a:t>مرباخوري </a:t>
            </a:r>
            <a:r>
              <a:rPr lang="fa-IR" dirty="0">
                <a:latin typeface="BNazanin"/>
              </a:rPr>
              <a:t>به شيرخوار غذا داد . به تدريج ميزان غذاي دريافتي شيرخوار اضافه شده تا اين كه به نصف ليوان در هر وعده </a:t>
            </a:r>
            <a:r>
              <a:rPr lang="fa-IR" dirty="0" smtClean="0">
                <a:latin typeface="BNazanin"/>
              </a:rPr>
              <a:t>غذايي افزايش يابد.</a:t>
            </a:r>
          </a:p>
          <a:p>
            <a:pPr algn="r" rtl="1"/>
            <a:r>
              <a:rPr lang="fa-IR" dirty="0" smtClean="0">
                <a:latin typeface="BNazanin"/>
              </a:rPr>
              <a:t>از </a:t>
            </a:r>
            <a:r>
              <a:rPr lang="fa-IR" dirty="0">
                <a:latin typeface="BNazanin"/>
              </a:rPr>
              <a:t>مادر دقيقا بپرسيد اندازه ظرف غذا و مقدار غذايي كه شيرخوار آن را خورده مشخص كند و اگر كمتر از مقدار مورد نياز </a:t>
            </a:r>
            <a:r>
              <a:rPr lang="fa-IR" dirty="0" smtClean="0">
                <a:latin typeface="BNazanin"/>
              </a:rPr>
              <a:t>ميخورد </a:t>
            </a:r>
            <a:r>
              <a:rPr lang="fa-IR" dirty="0">
                <a:latin typeface="BNazanin"/>
              </a:rPr>
              <a:t>به مادر توصيه كنيد تا غذاي شيرخوار را به مقدار كافي به او بدهد.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2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20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آيا </a:t>
            </a:r>
            <a:r>
              <a:rPr lang="fa-IR" sz="20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به شیرخوار 3 </a:t>
            </a:r>
            <a:r>
              <a:rPr lang="fa-IR" sz="1800" i="1" dirty="0">
                <a:solidFill>
                  <a:srgbClr val="FF0000"/>
                </a:solidFill>
                <a:latin typeface="Arial-ItalicMT"/>
                <a:ea typeface="+mn-ea"/>
                <a:cs typeface="B Titr" pitchFamily="2" charset="-78"/>
              </a:rPr>
              <a:t>- </a:t>
            </a:r>
            <a:r>
              <a:rPr lang="fa-IR" sz="20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2وعده غذا در روز و 2 </a:t>
            </a:r>
            <a:r>
              <a:rPr lang="fa-IR" sz="1800" i="1" dirty="0">
                <a:solidFill>
                  <a:srgbClr val="FF0000"/>
                </a:solidFill>
                <a:latin typeface="Arial-ItalicMT"/>
                <a:ea typeface="+mn-ea"/>
                <a:cs typeface="B Titr" pitchFamily="2" charset="-78"/>
              </a:rPr>
              <a:t>- </a:t>
            </a:r>
            <a:r>
              <a:rPr lang="fa-IR" sz="20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1میان وعده مغذي مي </a:t>
            </a:r>
            <a:r>
              <a:rPr lang="fa-IR" sz="20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دهید؟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fa-IR" dirty="0" smtClean="0">
                <a:latin typeface="BNazanin"/>
              </a:rPr>
              <a:t>غذاي </a:t>
            </a:r>
            <a:r>
              <a:rPr lang="fa-IR" dirty="0">
                <a:latin typeface="BNazanin"/>
              </a:rPr>
              <a:t>كودك در ابتدا با 1 وعده غذا شروع و </a:t>
            </a:r>
            <a:r>
              <a:rPr lang="fa-IR" dirty="0" smtClean="0">
                <a:latin typeface="BNazanin"/>
              </a:rPr>
              <a:t>سپس به </a:t>
            </a:r>
            <a:r>
              <a:rPr lang="fa-IR" dirty="0">
                <a:latin typeface="BNazanin"/>
              </a:rPr>
              <a:t>2 تا 3 وعده در روز افزايش پيدا مي كند. يك تا دو ميان وعده غذايي مانند تخم مرغ، سيب زميني پخته، نان و كره و ميوه </a:t>
            </a:r>
            <a:r>
              <a:rPr lang="fa-IR" dirty="0" smtClean="0">
                <a:latin typeface="BNazanin"/>
              </a:rPr>
              <a:t>مانند موز </a:t>
            </a:r>
            <a:r>
              <a:rPr lang="fa-IR" dirty="0">
                <a:latin typeface="BNazanin"/>
              </a:rPr>
              <a:t>بين وعده هاي اصلي در روز بر حسب اشتهاي شيرخوار به او داده شود. ميان وعده غذايي جزئي از نياز تغذيه اي شيرخوار </a:t>
            </a:r>
            <a:r>
              <a:rPr lang="fa-IR" dirty="0" smtClean="0">
                <a:latin typeface="BNazanin"/>
              </a:rPr>
              <a:t>را تامين </a:t>
            </a:r>
            <a:r>
              <a:rPr lang="fa-IR" dirty="0">
                <a:latin typeface="BNazanin"/>
              </a:rPr>
              <a:t>ميكند و بايد از گروه هاي اصلي غذايي انتخاب شود. از مادر تعداد وعده هاي اصلي و ميان وعده و نوع ميان وعده را سوال كنيد</a:t>
            </a:r>
          </a:p>
          <a:p>
            <a:pPr algn="r" rtl="1"/>
            <a:r>
              <a:rPr lang="fa-IR" dirty="0">
                <a:latin typeface="BNazanin"/>
              </a:rPr>
              <a:t>و آموزش لازم جهت انتخاب ميان وعده هاي غذايي مناسب را به او بدهيد. همچنين ميان وعده هاي غذايي نامناسب را نيز به </a:t>
            </a:r>
            <a:r>
              <a:rPr lang="fa-IR" dirty="0" smtClean="0">
                <a:latin typeface="BNazanin"/>
              </a:rPr>
              <a:t>اومعرفي </a:t>
            </a:r>
            <a:r>
              <a:rPr lang="fa-IR" dirty="0">
                <a:latin typeface="BNazanin"/>
              </a:rPr>
              <a:t>كنيد تا در صورت استفاده از آن، از برنامه غذايي كودك حذف شود. اگر مادر تعداد </a:t>
            </a:r>
            <a:r>
              <a:rPr lang="fa-IR" dirty="0" smtClean="0">
                <a:latin typeface="BNazanin"/>
              </a:rPr>
              <a:t>وعده هاي </a:t>
            </a:r>
            <a:r>
              <a:rPr lang="fa-IR" dirty="0">
                <a:latin typeface="BNazanin"/>
              </a:rPr>
              <a:t>اصلي و ميان وعده مناسب </a:t>
            </a:r>
            <a:r>
              <a:rPr lang="fa-IR" dirty="0" smtClean="0">
                <a:latin typeface="BNazanin"/>
              </a:rPr>
              <a:t>به كودك </a:t>
            </a:r>
            <a:r>
              <a:rPr lang="fa-IR" dirty="0">
                <a:latin typeface="BNazanin"/>
              </a:rPr>
              <a:t>ميدهد او را به تداوم اين برنامه تشويق كنيد. در غير اينصورت به او آموزش دهيد تا تعداد </a:t>
            </a:r>
            <a:r>
              <a:rPr lang="fa-IR" dirty="0" smtClean="0">
                <a:latin typeface="BNazanin"/>
              </a:rPr>
              <a:t>وعده ها </a:t>
            </a:r>
            <a:r>
              <a:rPr lang="fa-IR" dirty="0">
                <a:latin typeface="BNazanin"/>
              </a:rPr>
              <a:t>و ميان </a:t>
            </a:r>
            <a:r>
              <a:rPr lang="fa-IR" dirty="0" smtClean="0">
                <a:latin typeface="BNazanin"/>
              </a:rPr>
              <a:t>وعده هاي </a:t>
            </a:r>
            <a:r>
              <a:rPr lang="fa-IR" dirty="0">
                <a:latin typeface="BNazanin"/>
              </a:rPr>
              <a:t>كافي </a:t>
            </a:r>
            <a:r>
              <a:rPr lang="fa-IR" dirty="0" smtClean="0">
                <a:latin typeface="BNazanin"/>
              </a:rPr>
              <a:t>به كودك </a:t>
            </a:r>
            <a:r>
              <a:rPr lang="fa-IR" dirty="0">
                <a:latin typeface="BNazanin"/>
              </a:rPr>
              <a:t>بدهد.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10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000" b="1" dirty="0">
                <a:solidFill>
                  <a:prstClr val="black"/>
                </a:solidFill>
                <a:latin typeface="BNazaninBold"/>
                <a:ea typeface="+mn-ea"/>
                <a:cs typeface="Arial"/>
              </a:rPr>
              <a:t>آ</a:t>
            </a:r>
            <a:r>
              <a:rPr lang="fa-IR" sz="20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يا مايعات نیز به او ميدهد؟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fa-IR" dirty="0" smtClean="0">
                <a:latin typeface="BNazanin"/>
              </a:rPr>
              <a:t>مايعات </a:t>
            </a:r>
            <a:r>
              <a:rPr lang="fa-IR" dirty="0">
                <a:latin typeface="BNazanin"/>
              </a:rPr>
              <a:t>مورد نياز شيرخوار در شش ماه اول از طريق شير مادر تأمين ميشود. اما با شروع </a:t>
            </a:r>
            <a:r>
              <a:rPr lang="fa-IR" dirty="0" smtClean="0">
                <a:latin typeface="BNazanin"/>
              </a:rPr>
              <a:t>غذاي كمكي</a:t>
            </a:r>
            <a:r>
              <a:rPr lang="fa-IR" dirty="0">
                <a:latin typeface="BNazanin"/>
              </a:rPr>
              <a:t>، شيرخوار نياز به دريافت مايعات اضافي دارد. آب جوشيده سرد شده مناسبترين مايع جهت رفع تشنگي شيرخوار است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آب ميوه </a:t>
            </a:r>
            <a:r>
              <a:rPr lang="fa-IR" dirty="0">
                <a:latin typeface="BNazanin"/>
              </a:rPr>
              <a:t>طبيعي نيز بر اساس مقدار توصيه شده ميتواند به عنوان بخشي از مايعات به شيرخوار داده شود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از دادن انواع </a:t>
            </a:r>
            <a:r>
              <a:rPr lang="fa-IR" dirty="0" smtClean="0">
                <a:latin typeface="BNazanin"/>
              </a:rPr>
              <a:t>نوشيدنيهاي شيرين</a:t>
            </a:r>
            <a:r>
              <a:rPr lang="fa-IR" dirty="0">
                <a:latin typeface="BNazanin"/>
              </a:rPr>
              <a:t>، آب </a:t>
            </a:r>
            <a:r>
              <a:rPr lang="fa-IR" dirty="0" smtClean="0">
                <a:latin typeface="BNazanin"/>
              </a:rPr>
              <a:t>ميوه هاي </a:t>
            </a:r>
            <a:r>
              <a:rPr lang="fa-IR" dirty="0">
                <a:latin typeface="BNazanin"/>
              </a:rPr>
              <a:t>صنعتي به شيرخوار خودداري شود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از دادن چاي و قهوه به شيرخوار تا حد امكان خودداري شود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در </a:t>
            </a:r>
            <a:r>
              <a:rPr lang="fa-IR" dirty="0" smtClean="0">
                <a:latin typeface="BNazanin"/>
              </a:rPr>
              <a:t>صورت مصرف </a:t>
            </a:r>
            <a:r>
              <a:rPr lang="fa-IR" dirty="0">
                <a:latin typeface="BNazanin"/>
              </a:rPr>
              <a:t>چاي يا قهوه حتما دو ساعت قبل يا بعد از غذا به شيرخوار داده شود. </a:t>
            </a:r>
            <a:endParaRPr lang="fa-IR" dirty="0" smtClean="0">
              <a:latin typeface="BNazanin"/>
            </a:endParaRPr>
          </a:p>
          <a:p>
            <a:pPr algn="r" rtl="1"/>
            <a:r>
              <a:rPr lang="fa-IR" dirty="0" smtClean="0">
                <a:latin typeface="BNazanin"/>
              </a:rPr>
              <a:t>درصورتيكه </a:t>
            </a:r>
            <a:r>
              <a:rPr lang="fa-IR" dirty="0">
                <a:latin typeface="BNazanin"/>
              </a:rPr>
              <a:t>شيرخوار در هنگام غذا خوردن تمايل </a:t>
            </a:r>
            <a:r>
              <a:rPr lang="fa-IR" dirty="0" smtClean="0">
                <a:latin typeface="BNazanin"/>
              </a:rPr>
              <a:t>به نوشيدن </a:t>
            </a:r>
            <a:r>
              <a:rPr lang="fa-IR" dirty="0">
                <a:latin typeface="BNazanin"/>
              </a:rPr>
              <a:t>آب داشته باشد به دليل كوچك بودن معده كودك كمي مي توان به او داد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كودكان 24 </a:t>
            </a:r>
            <a:r>
              <a:rPr lang="fa-IR" sz="2800" i="1" dirty="0">
                <a:latin typeface="Arial-ItalicMT"/>
              </a:rPr>
              <a:t>- </a:t>
            </a:r>
            <a:r>
              <a:rPr lang="fa-IR" dirty="0">
                <a:latin typeface="BNazanin"/>
              </a:rPr>
              <a:t>6 ماهه كه شير مادر نميخورند </a:t>
            </a:r>
            <a:r>
              <a:rPr lang="fa-IR" dirty="0" smtClean="0">
                <a:latin typeface="BNazanin"/>
              </a:rPr>
              <a:t>نيازبه </a:t>
            </a:r>
            <a:r>
              <a:rPr lang="fa-IR" dirty="0">
                <a:latin typeface="BNazanin"/>
              </a:rPr>
              <a:t>نوشيدن 3 </a:t>
            </a:r>
            <a:r>
              <a:rPr lang="fa-IR" sz="2800" i="1" dirty="0">
                <a:latin typeface="Arial-ItalicMT"/>
              </a:rPr>
              <a:t>- </a:t>
            </a:r>
            <a:r>
              <a:rPr lang="fa-IR" dirty="0">
                <a:latin typeface="BNazanin"/>
              </a:rPr>
              <a:t>2 فنجان آب در روز دارند. كه در آب و هواي گرم به 6 </a:t>
            </a:r>
            <a:r>
              <a:rPr lang="fa-IR" sz="2800" i="1" dirty="0">
                <a:latin typeface="Arial-ItalicMT"/>
              </a:rPr>
              <a:t>- </a:t>
            </a:r>
            <a:r>
              <a:rPr lang="fa-IR" dirty="0">
                <a:latin typeface="BNazanin"/>
              </a:rPr>
              <a:t>4 فنجان آب در روز ميرسد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مايعات هيچوقت جايگزين </a:t>
            </a:r>
            <a:r>
              <a:rPr lang="fa-IR" dirty="0" smtClean="0">
                <a:latin typeface="BNazanin"/>
              </a:rPr>
              <a:t>شيرمادر </a:t>
            </a:r>
            <a:r>
              <a:rPr lang="fa-IR" dirty="0">
                <a:latin typeface="BNazanin"/>
              </a:rPr>
              <a:t>يا غذاي كودك نيستند.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29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800" b="1" dirty="0">
                <a:solidFill>
                  <a:srgbClr val="FF0000"/>
                </a:solidFill>
                <a:latin typeface="BNazaninBold"/>
                <a:cs typeface="B Titr" pitchFamily="2" charset="-78"/>
              </a:rPr>
              <a:t>پايان 9 ماهگي تا پايان 11 ماهگي</a:t>
            </a:r>
            <a:endParaRPr lang="en-US" sz="4800" dirty="0">
              <a:solidFill>
                <a:srgbClr val="FF00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2757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rtl="1">
              <a:spcBef>
                <a:spcPct val="20000"/>
              </a:spcBef>
            </a:pPr>
            <a:r>
              <a:rPr lang="fa-IR" sz="18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آيا غذاهاي متنوع نرم و له شده خانواده </a:t>
            </a:r>
            <a:r>
              <a:rPr lang="fa-IR" sz="18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(غلات </a:t>
            </a:r>
            <a:r>
              <a:rPr lang="fa-IR" sz="18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، حبوبات ، گوشت ها ، میوه ها و سبزي ها ي غني از ويتامین آ </a:t>
            </a:r>
            <a:r>
              <a:rPr lang="fa-IR" sz="18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وويتامین </a:t>
            </a:r>
            <a:r>
              <a:rPr lang="fa-IR" sz="18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ث </a:t>
            </a:r>
            <a:r>
              <a:rPr lang="fa-IR" sz="18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)به </a:t>
            </a:r>
            <a:r>
              <a:rPr lang="fa-IR" sz="1800" b="1" dirty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شیرخوار مي </a:t>
            </a:r>
            <a:r>
              <a:rPr lang="fa-IR" sz="1800" b="1" dirty="0" smtClean="0">
                <a:solidFill>
                  <a:srgbClr val="FF0000"/>
                </a:solidFill>
                <a:latin typeface="BNazaninBold"/>
                <a:ea typeface="+mn-ea"/>
                <a:cs typeface="B Titr" pitchFamily="2" charset="-78"/>
              </a:rPr>
              <a:t>دهید؟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fa-IR" dirty="0" smtClean="0">
                <a:latin typeface="BNazanin"/>
              </a:rPr>
              <a:t>تنوع </a:t>
            </a:r>
            <a:r>
              <a:rPr lang="fa-IR" dirty="0">
                <a:latin typeface="BNazanin"/>
              </a:rPr>
              <a:t>غذايي ، استفاده از تمام گروه هاي غذايي و گنجاندن غذاي خانواده در برنامه </a:t>
            </a:r>
            <a:r>
              <a:rPr lang="fa-IR" dirty="0" smtClean="0">
                <a:latin typeface="BNazanin"/>
              </a:rPr>
              <a:t>غذايي شيرخوار </a:t>
            </a:r>
            <a:r>
              <a:rPr lang="fa-IR" dirty="0">
                <a:latin typeface="BNazanin"/>
              </a:rPr>
              <a:t>در نظر گرفته شود. در ضمن استفاده از غذاهايي كه له شده يا به خوبي ريز ريز شده ، تكه تكه شده و </a:t>
            </a:r>
            <a:r>
              <a:rPr lang="fa-IR" dirty="0" smtClean="0">
                <a:latin typeface="BNazanin"/>
              </a:rPr>
              <a:t>غذاهاي انگشتي </a:t>
            </a:r>
            <a:r>
              <a:rPr lang="fa-IR" dirty="0">
                <a:latin typeface="BNazanin"/>
              </a:rPr>
              <a:t>كه شيرخوار بتواند با دست بگيردمانند انواع گوشتهاي خوب پخته شده و ريز ريز شده </a:t>
            </a:r>
            <a:r>
              <a:rPr lang="fa-IR" dirty="0" smtClean="0">
                <a:latin typeface="BNazanin"/>
              </a:rPr>
              <a:t>( </a:t>
            </a:r>
            <a:r>
              <a:rPr lang="fa-IR" dirty="0">
                <a:latin typeface="BNazanin"/>
              </a:rPr>
              <a:t>قرمز ، مرغ ، ماهي و </a:t>
            </a:r>
            <a:r>
              <a:rPr lang="fa-IR" dirty="0" smtClean="0">
                <a:latin typeface="BNazanin"/>
              </a:rPr>
              <a:t>پرندگان)</a:t>
            </a:r>
            <a:endParaRPr lang="fa-IR" dirty="0">
              <a:latin typeface="BNazanin"/>
            </a:endParaRPr>
          </a:p>
          <a:p>
            <a:pPr algn="r" rtl="1"/>
            <a:r>
              <a:rPr lang="fa-IR" dirty="0">
                <a:latin typeface="BNazanin"/>
              </a:rPr>
              <a:t>تخم مرغ ، ماست و پنير، حبوبات مانند عدس و </a:t>
            </a:r>
            <a:r>
              <a:rPr lang="fa-IR" dirty="0" smtClean="0">
                <a:latin typeface="BNazanin"/>
              </a:rPr>
              <a:t>ماش(خيساندن </a:t>
            </a:r>
            <a:r>
              <a:rPr lang="fa-IR" dirty="0">
                <a:latin typeface="BNazanin"/>
              </a:rPr>
              <a:t>حبوبات قبل </a:t>
            </a:r>
            <a:r>
              <a:rPr lang="fa-IR" dirty="0" smtClean="0">
                <a:latin typeface="BNazanin"/>
              </a:rPr>
              <a:t>مصرف)،</a:t>
            </a:r>
            <a:r>
              <a:rPr lang="fa-IR" dirty="0">
                <a:latin typeface="BNazanin"/>
              </a:rPr>
              <a:t>سبزي هاي برگ سبز تيره و زرد و </a:t>
            </a:r>
            <a:r>
              <a:rPr lang="fa-IR" dirty="0" smtClean="0">
                <a:latin typeface="BNazanin"/>
              </a:rPr>
              <a:t>نارنجي و </a:t>
            </a:r>
            <a:r>
              <a:rPr lang="fa-IR" dirty="0">
                <a:latin typeface="BNazanin"/>
              </a:rPr>
              <a:t>ميوه هاي زرد، و نارنجي و رسيده مانند اسفناج ، چغندر، بروكلي، هويج ، گوجه فرنگي، انبه، مركبات و كدو حلوايي در </a:t>
            </a:r>
            <a:r>
              <a:rPr lang="fa-IR" dirty="0" smtClean="0">
                <a:latin typeface="BNazanin"/>
              </a:rPr>
              <a:t>برنامه غذايي </a:t>
            </a:r>
            <a:r>
              <a:rPr lang="fa-IR" dirty="0">
                <a:latin typeface="BNazanin"/>
              </a:rPr>
              <a:t>شيرخوار اضافه شود</a:t>
            </a:r>
            <a:r>
              <a:rPr lang="fa-IR" dirty="0" smtClean="0">
                <a:latin typeface="BNazanin"/>
              </a:rPr>
              <a:t>.</a:t>
            </a:r>
          </a:p>
          <a:p>
            <a:pPr algn="r" rtl="1"/>
            <a:r>
              <a:rPr lang="fa-IR" dirty="0" smtClean="0">
                <a:latin typeface="BNazanin"/>
              </a:rPr>
              <a:t> </a:t>
            </a:r>
            <a:r>
              <a:rPr lang="fa-IR" dirty="0">
                <a:latin typeface="BNazanin"/>
              </a:rPr>
              <a:t>از مادر بپرسيد تنوع غذايي ، استفاده از تمام گروه هاي غذايي ، غذاي محلي و غذاي خانواده </a:t>
            </a:r>
            <a:r>
              <a:rPr lang="fa-IR" dirty="0" smtClean="0">
                <a:latin typeface="BNazanin"/>
              </a:rPr>
              <a:t>براي تغذيه </a:t>
            </a:r>
            <a:r>
              <a:rPr lang="fa-IR" dirty="0">
                <a:latin typeface="BNazanin"/>
              </a:rPr>
              <a:t>كودك در نظر گرفته مي شود يا خير؟ در صورتيكه غذاي كودك داراي تنوع نيست به مادر آموزشهاي لازم در زمينه</a:t>
            </a:r>
          </a:p>
          <a:p>
            <a:pPr algn="r" rtl="1"/>
            <a:r>
              <a:rPr lang="fa-IR" dirty="0">
                <a:latin typeface="BNazanin"/>
              </a:rPr>
              <a:t>استفاده از تمام گروههاي غذايي در برنامه غذايي كودك داده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364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4848</Words>
  <Application>Microsoft Office PowerPoint</Application>
  <PresentationFormat>On-screen Show (4:3)</PresentationFormat>
  <Paragraphs>174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ارزیابی تغذیه کودک</vt:lpstr>
      <vt:lpstr>ارزيابي تغذيه تكمیلي شیر خوار 6 تا 12 ماه </vt:lpstr>
      <vt:lpstr>آيا غذاي كمكي با غلظت مناسب به كودك داده مي شود؟</vt:lpstr>
      <vt:lpstr>آيا پوره غلیظ، غذاهاي كاملا نرم شده متناسب با سن و شرايط شیرخوار و متنوع ازگروه هاي غذايي (به ويژه منابع پروتئین حیواني مانند گوشت، میوه ها و سبزي هاي غني از ويتامین آ و ويتامین ث) به او داده ميشود؟</vt:lpstr>
      <vt:lpstr>آيا شیرخوار مقدار غذاي متناسب با سن خودرا در هر وعده مي خورد؟</vt:lpstr>
      <vt:lpstr>آيا به شیرخوار 3 - 2وعده غذا در روز و 2 - 1میان وعده مغذي مي دهید؟</vt:lpstr>
      <vt:lpstr>آيا مايعات نیز به او ميدهد؟</vt:lpstr>
      <vt:lpstr>PowerPoint Presentation</vt:lpstr>
      <vt:lpstr>آيا غذاهاي متنوع نرم و له شده خانواده (غلات ، حبوبات ، گوشت ها ، میوه ها و سبزي ها ي غني از ويتامین آ وويتامین ث )به شیرخوار مي دهید؟</vt:lpstr>
      <vt:lpstr>- 125 سي سي غذا به او مي دهید؟</vt:lpstr>
      <vt:lpstr>3 وعده غذا و 2 - 1 میان وعده(مغذي و به قطعات كوچک كه با انگشت بردارد) مي دهید؟ </vt:lpstr>
      <vt:lpstr>PowerPoint Presentation</vt:lpstr>
      <vt:lpstr>آيا كودك روزانه غذاهاي متنوع شامل تمام گروههاي غذايي (گروه گوشت، حبوبات، تخم مرغ و مغزدانه ها)ميخورد؟</vt:lpstr>
      <vt:lpstr>PowerPoint Presentation</vt:lpstr>
      <vt:lpstr>آيا كودك 4 - 3 وعده در روز غذاي خانواده را ميخورد؟</vt:lpstr>
      <vt:lpstr>آيا كودك سهم غذاي كافي متناسب با سن در هر وعده ميخورد؟  (در كودكان 2 - 1 سال 4 / 3 لیوان، در كودكان 5 - 2سال 1 لیوان)</vt:lpstr>
      <vt:lpstr>آيا كودك بین وعده هاي غذا  2 - 1 بار میان وعده مغذي متناسب با سن مصرف ميكند؟</vt:lpstr>
      <vt:lpstr>PowerPoint Presentation</vt:lpstr>
      <vt:lpstr>PowerPoint Presentation</vt:lpstr>
      <vt:lpstr>كودكان 6 ماه تا 2 سال </vt:lpstr>
      <vt:lpstr>كودكان 6 ماه تا 2 سال </vt:lpstr>
      <vt:lpstr>كودكان 6 ماه تا 2 سال </vt:lpstr>
      <vt:lpstr>PowerPoint Presentation</vt:lpstr>
      <vt:lpstr>كودك 2 تا 5 سال </vt:lpstr>
      <vt:lpstr>كودك 2 تا 5 سال </vt:lpstr>
      <vt:lpstr>كودك 2 تا 5 سال </vt:lpstr>
      <vt:lpstr>PowerPoint Presentation</vt:lpstr>
      <vt:lpstr>PowerPoint Presentation</vt:lpstr>
      <vt:lpstr>PowerPoint Presentation</vt:lpstr>
      <vt:lpstr>اقدامات لازم براي كودك مبتلا به كوتاه قدي با وزن براي قد طبیعي</vt:lpstr>
      <vt:lpstr>پیگیري اول پس از 3 ماه از اولین مراجعه براي اندازه گیري مجدد قد و وزن: </vt:lpstr>
      <vt:lpstr>شرايط مطلوب شامل: </vt:lpstr>
      <vt:lpstr>پیگیري پس از 3 ماه براي اندازه گیري مجدد قد و وزن: </vt:lpstr>
      <vt:lpstr>شرايط نا مطلوب شامل:</vt:lpstr>
      <vt:lpstr>فعالیت بدني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ارزیابی تغذیه کودک</dc:title>
  <dc:creator>MFT</dc:creator>
  <cp:lastModifiedBy>MFT</cp:lastModifiedBy>
  <cp:revision>30</cp:revision>
  <dcterms:created xsi:type="dcterms:W3CDTF">2006-08-16T00:00:00Z</dcterms:created>
  <dcterms:modified xsi:type="dcterms:W3CDTF">2018-02-16T08:02:01Z</dcterms:modified>
</cp:coreProperties>
</file>