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7" r:id="rId2"/>
    <p:sldId id="256" r:id="rId3"/>
    <p:sldId id="257" r:id="rId4"/>
    <p:sldId id="258" r:id="rId5"/>
    <p:sldId id="259" r:id="rId6"/>
    <p:sldId id="260" r:id="rId7"/>
    <p:sldId id="261" r:id="rId8"/>
    <p:sldId id="262" r:id="rId9"/>
    <p:sldId id="263" r:id="rId10"/>
    <p:sldId id="264" r:id="rId11"/>
    <p:sldId id="265"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E6E46C-7779-4B82-AF6D-EB02DAE6625A}" type="datetimeFigureOut">
              <a:rPr lang="en-US" smtClean="0"/>
              <a:t>11/22/2013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70332-ED2B-4DDE-8091-8AA89C197163}" type="slidenum">
              <a:rPr lang="en-US" smtClean="0"/>
              <a:t>‹#›</a:t>
            </a:fld>
            <a:endParaRPr lang="en-US"/>
          </a:p>
        </p:txBody>
      </p:sp>
    </p:spTree>
    <p:extLst>
      <p:ext uri="{BB962C8B-B14F-4D97-AF65-F5344CB8AC3E}">
        <p14:creationId xmlns:p14="http://schemas.microsoft.com/office/powerpoint/2010/main" val="3938468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E902F59-FBE8-4C75-9E27-7E0B2B2724EE}" type="slidenum">
              <a:rPr lang="ar-SA" smtClean="0">
                <a:latin typeface="Arial" pitchFamily="34" charset="0"/>
                <a:cs typeface="Arial" pitchFamily="34" charset="0"/>
              </a:rPr>
              <a:pPr/>
              <a:t>1</a:t>
            </a:fld>
            <a:endParaRPr lang="en-US" smtClean="0">
              <a:latin typeface="Arial" pitchFamily="34" charset="0"/>
              <a:cs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70332-ED2B-4DDE-8091-8AA89C197163}" type="slidenum">
              <a:rPr lang="en-US" smtClean="0"/>
              <a:t>7</a:t>
            </a:fld>
            <a:endParaRPr lang="en-US"/>
          </a:p>
        </p:txBody>
      </p:sp>
    </p:spTree>
    <p:extLst>
      <p:ext uri="{BB962C8B-B14F-4D97-AF65-F5344CB8AC3E}">
        <p14:creationId xmlns:p14="http://schemas.microsoft.com/office/powerpoint/2010/main" val="3479521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72D76-B488-4CBB-8425-A0C79AB20B7B}"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2793958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72D76-B488-4CBB-8425-A0C79AB20B7B}"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166987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72D76-B488-4CBB-8425-A0C79AB20B7B}"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1675976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fld id="{ACE72D76-B488-4CBB-8425-A0C79AB20B7B}" type="datetimeFigureOut">
              <a:rPr lang="en-US" smtClean="0"/>
              <a:t>11/22/2013</a:t>
            </a:fld>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86552E49-F393-40D4-A51E-DD75E50D98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chemeClr val="bg1">
              <a:lumMod val="95000"/>
            </a:schemeClr>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72D76-B488-4CBB-8425-A0C79AB20B7B}"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22714727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72D76-B488-4CBB-8425-A0C79AB20B7B}"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33314400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72D76-B488-4CBB-8425-A0C79AB20B7B}" type="datetimeFigureOut">
              <a:rPr lang="en-US" smtClean="0"/>
              <a:t>11/22/2013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14001898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E72D76-B488-4CBB-8425-A0C79AB20B7B}" type="datetimeFigureOut">
              <a:rPr lang="en-US" smtClean="0"/>
              <a:t>11/22/2013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25273116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72D76-B488-4CBB-8425-A0C79AB20B7B}" type="datetimeFigureOut">
              <a:rPr lang="en-US" smtClean="0"/>
              <a:t>11/22/2013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382469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72D76-B488-4CBB-8425-A0C79AB20B7B}" type="datetimeFigureOut">
              <a:rPr lang="en-US" smtClean="0"/>
              <a:t>11/22/2013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3143293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72D76-B488-4CBB-8425-A0C79AB20B7B}" type="datetimeFigureOut">
              <a:rPr lang="en-US" smtClean="0"/>
              <a:t>11/22/2013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1989362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72D76-B488-4CBB-8425-A0C79AB20B7B}" type="datetimeFigureOut">
              <a:rPr lang="en-US" smtClean="0"/>
              <a:t>11/22/2013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52E49-F393-40D4-A51E-DD75E50D9806}" type="slidenum">
              <a:rPr lang="en-US" smtClean="0"/>
              <a:t>‹#›</a:t>
            </a:fld>
            <a:endParaRPr lang="en-US"/>
          </a:p>
        </p:txBody>
      </p:sp>
    </p:spTree>
    <p:extLst>
      <p:ext uri="{BB962C8B-B14F-4D97-AF65-F5344CB8AC3E}">
        <p14:creationId xmlns:p14="http://schemas.microsoft.com/office/powerpoint/2010/main" val="3545508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76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blipFill>
            <a:blip r:embed="rId15"/>
            <a:tile tx="0" ty="0" sx="100000" sy="100000" flip="none" algn="tl"/>
          </a:blipFill>
        </p:spPr>
        <p:style>
          <a:lnRef idx="2">
            <a:schemeClr val="accent2"/>
          </a:lnRef>
          <a:fillRef idx="1">
            <a:schemeClr val="lt1"/>
          </a:fillRef>
          <a:effectRef idx="0">
            <a:schemeClr val="accent2"/>
          </a:effectRef>
          <a:fontRef idx="none"/>
        </p:style>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a:ln w="19050"/>
        </p:spPr>
        <p:style>
          <a:lnRef idx="2">
            <a:schemeClr val="dk1"/>
          </a:lnRef>
          <a:fillRef idx="1">
            <a:schemeClr val="lt1"/>
          </a:fillRef>
          <a:effectRef idx="0">
            <a:schemeClr val="dk1"/>
          </a:effectRef>
          <a:fontRef idx="none"/>
        </p:style>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72D76-B488-4CBB-8425-A0C79AB20B7B}" type="datetimeFigureOut">
              <a:rPr lang="en-US" smtClean="0"/>
              <a:t>11/22/2013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52E49-F393-40D4-A51E-DD75E50D9806}" type="slidenum">
              <a:rPr lang="en-US" smtClean="0"/>
              <a:t>‹#›</a:t>
            </a:fld>
            <a:endParaRPr lang="en-US"/>
          </a:p>
        </p:txBody>
      </p:sp>
    </p:spTree>
    <p:extLst>
      <p:ext uri="{BB962C8B-B14F-4D97-AF65-F5344CB8AC3E}">
        <p14:creationId xmlns:p14="http://schemas.microsoft.com/office/powerpoint/2010/main" val="2998608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Rot="1" noChangeArrowheads="1"/>
          </p:cNvSpPr>
          <p:nvPr>
            <p:ph type="title" idx="4294967295"/>
          </p:nvPr>
        </p:nvSpPr>
        <p:spPr>
          <a:xfrm>
            <a:off x="881063" y="2840038"/>
            <a:ext cx="7272337" cy="1803400"/>
          </a:xfrm>
          <a:solidFill>
            <a:srgbClr val="FFCC00"/>
          </a:solidFill>
        </p:spPr>
        <p:txBody>
          <a:bodyPr lIns="91440" tIns="45720" rIns="91440" bIns="91440" anchor="b"/>
          <a:lstStyle/>
          <a:p>
            <a:pPr algn="ctr" eaLnBrk="1" hangingPunct="1"/>
            <a:r>
              <a:rPr lang="fa-IR" sz="2800" b="1" smtClean="0">
                <a:solidFill>
                  <a:srgbClr val="002060"/>
                </a:solidFill>
                <a:latin typeface="Arial" pitchFamily="34" charset="0"/>
                <a:cs typeface="B Nazanin" pitchFamily="2" charset="-78"/>
              </a:rPr>
              <a:t>علی  حسین زاده</a:t>
            </a:r>
            <a:br>
              <a:rPr lang="fa-IR" sz="2800" b="1" smtClean="0">
                <a:solidFill>
                  <a:srgbClr val="002060"/>
                </a:solidFill>
                <a:latin typeface="Arial" pitchFamily="34" charset="0"/>
                <a:cs typeface="B Nazanin" pitchFamily="2" charset="-78"/>
              </a:rPr>
            </a:br>
            <a:r>
              <a:rPr lang="fa-IR" sz="2800" b="1" smtClean="0">
                <a:solidFill>
                  <a:srgbClr val="002060"/>
                </a:solidFill>
                <a:latin typeface="Arial" pitchFamily="34" charset="0"/>
                <a:cs typeface="B Nazanin" pitchFamily="2" charset="-78"/>
              </a:rPr>
              <a:t>عضو هيئت علمي گروه پزشکی اجتماعی</a:t>
            </a:r>
            <a:r>
              <a:rPr lang="fa-IR" sz="2800" b="1" dirty="0" smtClean="0">
                <a:solidFill>
                  <a:srgbClr val="FF0000"/>
                </a:solidFill>
                <a:latin typeface="Arial" pitchFamily="34" charset="0"/>
                <a:cs typeface="B Nazanin" pitchFamily="2" charset="-78"/>
              </a:rPr>
              <a:t/>
            </a:r>
            <a:br>
              <a:rPr lang="fa-IR" sz="2800" b="1" dirty="0" smtClean="0">
                <a:solidFill>
                  <a:srgbClr val="FF0000"/>
                </a:solidFill>
                <a:latin typeface="Arial" pitchFamily="34" charset="0"/>
                <a:cs typeface="B Nazanin" pitchFamily="2" charset="-78"/>
              </a:rPr>
            </a:br>
            <a:endParaRPr lang="en-US" sz="2800" b="1" dirty="0" smtClean="0">
              <a:solidFill>
                <a:srgbClr val="FF0000"/>
              </a:solidFill>
              <a:latin typeface="Arial" pitchFamily="34" charset="0"/>
              <a:cs typeface="B Nazanin" pitchFamily="2" charset="-78"/>
            </a:endParaRPr>
          </a:p>
        </p:txBody>
      </p:sp>
      <p:sp>
        <p:nvSpPr>
          <p:cNvPr id="4099" name="Text Box 6"/>
          <p:cNvSpPr txBox="1">
            <a:spLocks noChangeArrowheads="1"/>
          </p:cNvSpPr>
          <p:nvPr/>
        </p:nvSpPr>
        <p:spPr bwMode="auto">
          <a:xfrm>
            <a:off x="2209800" y="5216926"/>
            <a:ext cx="4608512" cy="1477328"/>
          </a:xfrm>
          <a:prstGeom prst="rect">
            <a:avLst/>
          </a:prstGeom>
          <a:noFill/>
          <a:ln w="9525">
            <a:noFill/>
            <a:miter lim="800000"/>
            <a:headEnd/>
            <a:tailEnd/>
          </a:ln>
        </p:spPr>
        <p:txBody>
          <a:bodyPr>
            <a:spAutoFit/>
          </a:bodyPr>
          <a:lstStyle/>
          <a:p>
            <a:pPr algn="ctr" rtl="1">
              <a:spcBef>
                <a:spcPct val="50000"/>
              </a:spcBef>
            </a:pPr>
            <a:r>
              <a:rPr kumimoji="0" lang="fa-IR" b="1" dirty="0" smtClean="0">
                <a:latin typeface="Arial" pitchFamily="34" charset="0"/>
                <a:cs typeface="B Nazanin" pitchFamily="2" charset="-78"/>
              </a:rPr>
              <a:t> </a:t>
            </a:r>
          </a:p>
          <a:p>
            <a:pPr algn="ctr" rtl="1">
              <a:spcBef>
                <a:spcPct val="50000"/>
              </a:spcBef>
            </a:pPr>
            <a:r>
              <a:rPr kumimoji="0" lang="fa-IR" sz="2400" b="1" dirty="0" smtClean="0">
                <a:latin typeface="Arial" pitchFamily="34" charset="0"/>
                <a:cs typeface="B Nazanin" pitchFamily="2" charset="-78"/>
              </a:rPr>
              <a:t>دانشگاه علوم پزشکی سبزوار</a:t>
            </a:r>
            <a:endParaRPr kumimoji="0" lang="fa-IR" sz="2400" b="1" dirty="0">
              <a:latin typeface="Arial" pitchFamily="34" charset="0"/>
              <a:cs typeface="B Nazanin" pitchFamily="2" charset="-78"/>
            </a:endParaRPr>
          </a:p>
          <a:p>
            <a:pPr rtl="0">
              <a:spcBef>
                <a:spcPct val="50000"/>
              </a:spcBef>
            </a:pPr>
            <a:r>
              <a:rPr kumimoji="0" lang="fa-IR" sz="2400" b="1" dirty="0" smtClean="0">
                <a:latin typeface="Arial" pitchFamily="34" charset="0"/>
                <a:cs typeface="B Nazanin" pitchFamily="2" charset="-78"/>
              </a:rPr>
              <a:t> </a:t>
            </a:r>
            <a:endParaRPr kumimoji="0" lang="en-US" sz="2400" b="1" dirty="0">
              <a:latin typeface="Arial" pitchFamily="34" charset="0"/>
              <a:cs typeface="B Nazanin" pitchFamily="2" charset="-78"/>
            </a:endParaRPr>
          </a:p>
        </p:txBody>
      </p:sp>
      <p:sp>
        <p:nvSpPr>
          <p:cNvPr id="4100" name="Text Box 7"/>
          <p:cNvSpPr txBox="1">
            <a:spLocks noChangeArrowheads="1"/>
          </p:cNvSpPr>
          <p:nvPr/>
        </p:nvSpPr>
        <p:spPr bwMode="auto">
          <a:xfrm>
            <a:off x="1663700" y="944550"/>
            <a:ext cx="6337300" cy="769938"/>
          </a:xfrm>
          <a:prstGeom prst="rect">
            <a:avLst/>
          </a:prstGeom>
          <a:noFill/>
          <a:ln w="9525">
            <a:noFill/>
            <a:miter lim="800000"/>
            <a:headEnd/>
            <a:tailEnd/>
          </a:ln>
        </p:spPr>
        <p:txBody>
          <a:bodyPr>
            <a:spAutoFit/>
          </a:bodyPr>
          <a:lstStyle/>
          <a:p>
            <a:pPr rtl="0">
              <a:spcBef>
                <a:spcPct val="50000"/>
              </a:spcBef>
            </a:pPr>
            <a:r>
              <a:rPr kumimoji="0" lang="fa-IR" sz="4400" smtClean="0">
                <a:latin typeface="Arial" pitchFamily="34" charset="0"/>
                <a:cs typeface="B Titr" pitchFamily="2" charset="-78"/>
              </a:rPr>
              <a:t>کارگاه آموزشی روش تحقیق</a:t>
            </a:r>
            <a:endParaRPr kumimoji="0" lang="en-US" sz="1800" dirty="0">
              <a:latin typeface="Arial" pitchFamily="34" charset="0"/>
            </a:endParaRPr>
          </a:p>
        </p:txBody>
      </p:sp>
    </p:spTree>
    <p:extLst>
      <p:ext uri="{BB962C8B-B14F-4D97-AF65-F5344CB8AC3E}">
        <p14:creationId xmlns:p14="http://schemas.microsoft.com/office/powerpoint/2010/main" val="911508476"/>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واحد متغیرها</a:t>
            </a:r>
            <a:endParaRPr lang="en-US" b="1" dirty="0"/>
          </a:p>
        </p:txBody>
      </p:sp>
      <p:sp>
        <p:nvSpPr>
          <p:cNvPr id="3" name="Content Placeholder 2"/>
          <p:cNvSpPr>
            <a:spLocks noGrp="1"/>
          </p:cNvSpPr>
          <p:nvPr>
            <p:ph idx="1"/>
          </p:nvPr>
        </p:nvSpPr>
        <p:spPr/>
        <p:txBody>
          <a:bodyPr/>
          <a:lstStyle/>
          <a:p>
            <a:pPr algn="r" rtl="1"/>
            <a:r>
              <a:rPr lang="fa-IR" dirty="0"/>
              <a:t>یعنی مقدار هر متغیر برای هر نمونه با چه واحدی آورده می شود.</a:t>
            </a:r>
          </a:p>
          <a:p>
            <a:pPr algn="r" rtl="1">
              <a:buNone/>
            </a:pPr>
            <a:r>
              <a:rPr lang="fa-IR" dirty="0"/>
              <a:t>به عنوان مثال واحد جنسیت زن و مرد است و واحد سن سال شمسی</a:t>
            </a:r>
          </a:p>
          <a:p>
            <a:pPr algn="r" rtl="1">
              <a:buNone/>
            </a:pPr>
            <a:r>
              <a:rPr lang="fa-IR" dirty="0"/>
              <a:t>واحد بعضی متغیرها مانند پاسخ به درمان ممکن است به شکل کامل، ناقص و یا عدم پاسخ ثبت شود.</a:t>
            </a:r>
            <a:endParaRPr lang="en-US" dirty="0"/>
          </a:p>
          <a:p>
            <a:pPr algn="r" rtl="1"/>
            <a:endParaRPr lang="en-US" dirty="0"/>
          </a:p>
        </p:txBody>
      </p:sp>
    </p:spTree>
    <p:extLst>
      <p:ext uri="{BB962C8B-B14F-4D97-AF65-F5344CB8AC3E}">
        <p14:creationId xmlns:p14="http://schemas.microsoft.com/office/powerpoint/2010/main" val="3657492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fa-IR" sz="2800" b="1" dirty="0" smtClean="0">
                <a:cs typeface="2  Nazanin" pitchFamily="2" charset="-78"/>
              </a:rPr>
              <a:t>بررسی رابطه بین دو عامل شاخص توده بدنی و مصرف سیگار بر بروز سکته قلبی</a:t>
            </a:r>
            <a:r>
              <a:rPr lang="fa-IR" sz="2400" b="1" dirty="0" smtClean="0">
                <a:cs typeface="2  Nazanin" pitchFamily="2" charset="-78"/>
              </a:rPr>
              <a:t/>
            </a:r>
            <a:br>
              <a:rPr lang="fa-IR" sz="2400" b="1" dirty="0" smtClean="0">
                <a:cs typeface="2  Nazanin" pitchFamily="2" charset="-78"/>
              </a:rPr>
            </a:b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2092528"/>
              </p:ext>
            </p:extLst>
          </p:nvPr>
        </p:nvGraphicFramePr>
        <p:xfrm>
          <a:off x="3" y="1628800"/>
          <a:ext cx="8879626" cy="5110700"/>
        </p:xfrm>
        <a:graphic>
          <a:graphicData uri="http://schemas.openxmlformats.org/drawingml/2006/table">
            <a:tbl>
              <a:tblPr firstRow="1" bandRow="1">
                <a:tableStyleId>{21E4AEA4-8DFA-4A89-87EB-49C32662AFE0}</a:tableStyleId>
              </a:tblPr>
              <a:tblGrid>
                <a:gridCol w="1268518"/>
                <a:gridCol w="1071231"/>
                <a:gridCol w="2160240"/>
                <a:gridCol w="1224136"/>
                <a:gridCol w="936104"/>
                <a:gridCol w="950879"/>
                <a:gridCol w="1268518"/>
              </a:tblGrid>
              <a:tr h="1520292">
                <a:tc>
                  <a:txBody>
                    <a:bodyPr/>
                    <a:lstStyle/>
                    <a:p>
                      <a:pPr algn="r"/>
                      <a:r>
                        <a:rPr lang="fa-IR" b="1" dirty="0" smtClean="0"/>
                        <a:t>روش اندازه گیری</a:t>
                      </a:r>
                      <a:endParaRPr lang="en-US" b="1" dirty="0"/>
                    </a:p>
                  </a:txBody>
                  <a:tcPr anchor="ctr"/>
                </a:tc>
                <a:tc>
                  <a:txBody>
                    <a:bodyPr/>
                    <a:lstStyle/>
                    <a:p>
                      <a:pPr algn="r"/>
                      <a:r>
                        <a:rPr lang="fa-IR" b="1" dirty="0" smtClean="0"/>
                        <a:t>    واحد اندازه گیری</a:t>
                      </a:r>
                      <a:endParaRPr lang="en-US" b="1" dirty="0"/>
                    </a:p>
                  </a:txBody>
                  <a:tcPr anchor="ctr"/>
                </a:tc>
                <a:tc>
                  <a:txBody>
                    <a:bodyPr/>
                    <a:lstStyle/>
                    <a:p>
                      <a:pPr algn="r"/>
                      <a:r>
                        <a:rPr lang="fa-IR" b="1" dirty="0" smtClean="0"/>
                        <a:t>تعریف کاربردی</a:t>
                      </a:r>
                      <a:endParaRPr lang="en-US" b="1" dirty="0"/>
                    </a:p>
                  </a:txBody>
                  <a:tcPr anchor="ctr"/>
                </a:tc>
                <a:tc>
                  <a:txBody>
                    <a:bodyPr/>
                    <a:lstStyle/>
                    <a:p>
                      <a:pPr algn="r"/>
                      <a:r>
                        <a:rPr lang="fa-IR" b="1" dirty="0" smtClean="0"/>
                        <a:t>مقیاس اندازه گیری</a:t>
                      </a:r>
                      <a:endParaRPr lang="en-US" b="1" dirty="0"/>
                    </a:p>
                  </a:txBody>
                  <a:tcPr anchor="ctr"/>
                </a:tc>
                <a:tc>
                  <a:txBody>
                    <a:bodyPr/>
                    <a:lstStyle/>
                    <a:p>
                      <a:pPr algn="r"/>
                      <a:r>
                        <a:rPr lang="fa-IR" b="1" dirty="0" smtClean="0"/>
                        <a:t>نوع متغییر</a:t>
                      </a:r>
                      <a:endParaRPr lang="en-US" b="1" dirty="0"/>
                    </a:p>
                  </a:txBody>
                  <a:tcPr anchor="ctr"/>
                </a:tc>
                <a:tc>
                  <a:txBody>
                    <a:bodyPr/>
                    <a:lstStyle/>
                    <a:p>
                      <a:pPr algn="r"/>
                      <a:r>
                        <a:rPr lang="fa-IR" b="1" dirty="0" smtClean="0"/>
                        <a:t>نقش متغییر</a:t>
                      </a:r>
                      <a:endParaRPr lang="en-US" b="1" dirty="0"/>
                    </a:p>
                  </a:txBody>
                  <a:tcPr anchor="ctr"/>
                </a:tc>
                <a:tc>
                  <a:txBody>
                    <a:bodyPr/>
                    <a:lstStyle/>
                    <a:p>
                      <a:pPr algn="r"/>
                      <a:r>
                        <a:rPr lang="fa-IR" b="1" dirty="0" smtClean="0"/>
                        <a:t>نام</a:t>
                      </a:r>
                      <a:r>
                        <a:rPr lang="fa-IR" b="1" baseline="0" dirty="0" smtClean="0"/>
                        <a:t> متغیر</a:t>
                      </a:r>
                      <a:endParaRPr lang="en-US" b="1" dirty="0"/>
                    </a:p>
                  </a:txBody>
                  <a:tcPr anchor="ctr"/>
                </a:tc>
              </a:tr>
              <a:tr h="880804">
                <a:tc>
                  <a:txBody>
                    <a:bodyPr/>
                    <a:lstStyle/>
                    <a:p>
                      <a:pPr algn="r"/>
                      <a:r>
                        <a:rPr lang="fa-IR" b="1" dirty="0" smtClean="0"/>
                        <a:t>ترازو و متر</a:t>
                      </a:r>
                      <a:endParaRPr lang="en-US" b="1" dirty="0"/>
                    </a:p>
                  </a:txBody>
                  <a:tcPr anchor="ctr"/>
                </a:tc>
                <a:tc>
                  <a:txBody>
                    <a:bodyPr/>
                    <a:lstStyle/>
                    <a:p>
                      <a:pPr algn="r"/>
                      <a:r>
                        <a:rPr lang="fa-IR" b="1" dirty="0" smtClean="0"/>
                        <a:t>-</a:t>
                      </a:r>
                      <a:endParaRPr lang="en-US" b="1" dirty="0"/>
                    </a:p>
                  </a:txBody>
                  <a:tcPr anchor="ct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dirty="0" smtClean="0">
                          <a:ln>
                            <a:noFill/>
                          </a:ln>
                          <a:solidFill>
                            <a:schemeClr val="tx1"/>
                          </a:solidFill>
                          <a:effectLst/>
                          <a:latin typeface="Tahoma" pitchFamily="34" charset="0"/>
                          <a:cs typeface="Arial" pitchFamily="34" charset="0"/>
                        </a:rPr>
                        <a:t>وزن نمونه ها به </a:t>
                      </a:r>
                      <a:r>
                        <a:rPr kumimoji="0" lang="en-US" sz="1800" b="0" i="0" u="none" strike="noStrike" cap="none" normalizeH="0" baseline="0" dirty="0" smtClean="0">
                          <a:ln>
                            <a:noFill/>
                          </a:ln>
                          <a:solidFill>
                            <a:schemeClr val="tx1"/>
                          </a:solidFill>
                          <a:effectLst/>
                          <a:latin typeface="Tahoma" pitchFamily="34" charset="0"/>
                          <a:cs typeface="Arial" pitchFamily="34" charset="0"/>
                        </a:rPr>
                        <a:t>kg</a:t>
                      </a:r>
                      <a:r>
                        <a:rPr kumimoji="0" lang="fa-IR" sz="1800" b="0" i="0" u="none" strike="noStrike" cap="none" normalizeH="0" baseline="0" dirty="0" smtClean="0">
                          <a:ln>
                            <a:noFill/>
                          </a:ln>
                          <a:solidFill>
                            <a:schemeClr val="tx1"/>
                          </a:solidFill>
                          <a:effectLst/>
                          <a:latin typeface="Tahoma" pitchFamily="34" charset="0"/>
                          <a:cs typeface="Arial" pitchFamily="34" charset="0"/>
                        </a:rPr>
                        <a:t> تقسیم بر مجذور قد آنها به </a:t>
                      </a:r>
                      <a:r>
                        <a:rPr kumimoji="0" lang="en-US" sz="1800" b="0" i="0" u="none" strike="noStrike" cap="none" normalizeH="0" baseline="0" dirty="0" smtClean="0">
                          <a:ln>
                            <a:noFill/>
                          </a:ln>
                          <a:solidFill>
                            <a:schemeClr val="tx1"/>
                          </a:solidFill>
                          <a:effectLst/>
                          <a:latin typeface="Tahoma" pitchFamily="34" charset="0"/>
                          <a:cs typeface="Arial" pitchFamily="34" charset="0"/>
                        </a:rPr>
                        <a:t>m</a:t>
                      </a:r>
                      <a:endParaRPr kumimoji="0" lang="fa-IR" sz="1800" b="0" i="0" u="none" strike="noStrike" cap="none" normalizeH="0" baseline="0" dirty="0" smtClean="0">
                        <a:ln>
                          <a:noFill/>
                        </a:ln>
                        <a:solidFill>
                          <a:schemeClr val="tx1"/>
                        </a:solidFill>
                        <a:effectLst/>
                        <a:latin typeface="Tahoma" pitchFamily="34" charset="0"/>
                        <a:cs typeface="Arial" pitchFamily="34" charset="0"/>
                      </a:endParaRPr>
                    </a:p>
                  </a:txBody>
                  <a:tcPr anchor="ctr"/>
                </a:tc>
                <a:tc>
                  <a:txBody>
                    <a:bodyPr/>
                    <a:lstStyle/>
                    <a:p>
                      <a:pPr algn="r"/>
                      <a:r>
                        <a:rPr lang="fa-IR" b="1" dirty="0" smtClean="0"/>
                        <a:t>نسبتی</a:t>
                      </a:r>
                      <a:endParaRPr lang="en-US" b="1" dirty="0"/>
                    </a:p>
                  </a:txBody>
                  <a:tcPr anchor="ctr"/>
                </a:tc>
                <a:tc>
                  <a:txBody>
                    <a:bodyPr/>
                    <a:lstStyle/>
                    <a:p>
                      <a:pPr algn="r"/>
                      <a:r>
                        <a:rPr lang="fa-IR" b="1" dirty="0" smtClean="0"/>
                        <a:t>کمی</a:t>
                      </a:r>
                      <a:endParaRPr lang="en-US" b="1" dirty="0"/>
                    </a:p>
                  </a:txBody>
                  <a:tcPr anchor="ctr"/>
                </a:tc>
                <a:tc>
                  <a:txBody>
                    <a:bodyPr/>
                    <a:lstStyle/>
                    <a:p>
                      <a:pPr algn="r"/>
                      <a:r>
                        <a:rPr lang="fa-IR" b="1" dirty="0" smtClean="0"/>
                        <a:t>مستقل</a:t>
                      </a:r>
                      <a:endParaRPr lang="en-US" b="1" dirty="0"/>
                    </a:p>
                  </a:txBody>
                  <a:tcPr anchor="ctr"/>
                </a:tc>
                <a:tc>
                  <a:txBody>
                    <a:bodyPr/>
                    <a:lstStyle/>
                    <a:p>
                      <a:pPr algn="r"/>
                      <a:r>
                        <a:rPr lang="fa-IR" b="1" dirty="0" smtClean="0"/>
                        <a:t>شاخص توده بدنی</a:t>
                      </a:r>
                      <a:endParaRPr lang="en-US" b="1" dirty="0"/>
                    </a:p>
                  </a:txBody>
                  <a:tcPr anchor="ctr"/>
                </a:tc>
              </a:tr>
              <a:tr h="880804">
                <a:tc>
                  <a:txBody>
                    <a:bodyPr/>
                    <a:lstStyle/>
                    <a:p>
                      <a:pPr algn="r"/>
                      <a:r>
                        <a:rPr lang="fa-IR" b="1" dirty="0" smtClean="0"/>
                        <a:t>پرسشنامه</a:t>
                      </a:r>
                      <a:endParaRPr lang="en-US" b="1" dirty="0"/>
                    </a:p>
                  </a:txBody>
                  <a:tcPr anchor="ctr"/>
                </a:tc>
                <a:tc>
                  <a:txBody>
                    <a:bodyPr/>
                    <a:lstStyle/>
                    <a:p>
                      <a:pPr algn="r"/>
                      <a:r>
                        <a:rPr lang="fa-IR" b="1" dirty="0" smtClean="0"/>
                        <a:t>عدد/بلی، خیر</a:t>
                      </a:r>
                      <a:endParaRPr lang="en-US" b="1"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cap="none" normalizeH="0" baseline="0" dirty="0" smtClean="0">
                          <a:ln>
                            <a:noFill/>
                          </a:ln>
                          <a:solidFill>
                            <a:schemeClr val="tx1"/>
                          </a:solidFill>
                          <a:effectLst/>
                          <a:latin typeface="Tahoma" pitchFamily="34" charset="0"/>
                          <a:cs typeface="Arial" pitchFamily="34" charset="0"/>
                        </a:rPr>
                        <a:t>مصرف یاعدم مصرف سیگار طی 5 سال گذشته</a:t>
                      </a:r>
                    </a:p>
                    <a:p>
                      <a:pPr algn="r"/>
                      <a:endParaRPr lang="en-US" b="1" dirty="0">
                        <a:solidFill>
                          <a:schemeClr val="tx1"/>
                        </a:solidFill>
                      </a:endParaRPr>
                    </a:p>
                  </a:txBody>
                  <a:tcPr anchor="ctr"/>
                </a:tc>
                <a:tc>
                  <a:txBody>
                    <a:bodyPr/>
                    <a:lstStyle/>
                    <a:p>
                      <a:pPr algn="r"/>
                      <a:r>
                        <a:rPr lang="fa-IR" b="1" dirty="0" smtClean="0"/>
                        <a:t>نسبتی</a:t>
                      </a:r>
                      <a:r>
                        <a:rPr lang="fa-IR" b="1" baseline="0" dirty="0" smtClean="0"/>
                        <a:t>/اسمی</a:t>
                      </a:r>
                      <a:endParaRPr lang="en-US" b="1" dirty="0"/>
                    </a:p>
                  </a:txBody>
                  <a:tcPr anchor="ctr"/>
                </a:tc>
                <a:tc>
                  <a:txBody>
                    <a:bodyPr/>
                    <a:lstStyle/>
                    <a:p>
                      <a:pPr algn="r"/>
                      <a:r>
                        <a:rPr lang="fa-IR" b="1" dirty="0" smtClean="0"/>
                        <a:t>کمی</a:t>
                      </a:r>
                      <a:endParaRPr lang="en-US" b="1" dirty="0"/>
                    </a:p>
                  </a:txBody>
                  <a:tcPr anchor="ctr"/>
                </a:tc>
                <a:tc>
                  <a:txBody>
                    <a:bodyPr/>
                    <a:lstStyle/>
                    <a:p>
                      <a:pPr algn="r"/>
                      <a:r>
                        <a:rPr lang="fa-IR" b="1" dirty="0" smtClean="0"/>
                        <a:t>مستقل</a:t>
                      </a:r>
                      <a:endParaRPr lang="en-US" b="1" dirty="0"/>
                    </a:p>
                  </a:txBody>
                  <a:tcPr anchor="ctr"/>
                </a:tc>
                <a:tc>
                  <a:txBody>
                    <a:bodyPr/>
                    <a:lstStyle/>
                    <a:p>
                      <a:pPr algn="r"/>
                      <a:r>
                        <a:rPr lang="fa-IR" b="1" dirty="0" smtClean="0"/>
                        <a:t>مصرف سیگار</a:t>
                      </a:r>
                      <a:endParaRPr lang="en-US" b="1" dirty="0"/>
                    </a:p>
                  </a:txBody>
                  <a:tcPr anchor="ctr"/>
                </a:tc>
              </a:tr>
              <a:tr h="880804">
                <a:tc>
                  <a:txBody>
                    <a:bodyPr/>
                    <a:lstStyle/>
                    <a:p>
                      <a:pPr algn="r"/>
                      <a:r>
                        <a:rPr lang="fa-IR" b="1" dirty="0" smtClean="0"/>
                        <a:t>مصاحبه</a:t>
                      </a:r>
                      <a:endParaRPr lang="en-US" b="1" dirty="0"/>
                    </a:p>
                  </a:txBody>
                  <a:tcPr anchor="ctr"/>
                </a:tc>
                <a:tc>
                  <a:txBody>
                    <a:bodyPr/>
                    <a:lstStyle/>
                    <a:p>
                      <a:pPr algn="r"/>
                      <a:r>
                        <a:rPr lang="fa-IR" b="1" dirty="0" smtClean="0"/>
                        <a:t>دارد/ندارد</a:t>
                      </a:r>
                      <a:endParaRPr lang="en-US" b="1"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1800" b="0" i="0" u="none" strike="noStrike" cap="none" normalizeH="0" baseline="0" dirty="0" smtClean="0">
                          <a:ln>
                            <a:noFill/>
                          </a:ln>
                          <a:solidFill>
                            <a:schemeClr val="tx1"/>
                          </a:solidFill>
                          <a:effectLst/>
                          <a:latin typeface="Tahoma" pitchFamily="34" charset="0"/>
                          <a:cs typeface="Arial" pitchFamily="34" charset="0"/>
                        </a:rPr>
                        <a:t>ابتلا یا عدم ابتلا به سکته قلبی بر اساس نظر پزشک </a:t>
                      </a:r>
                    </a:p>
                    <a:p>
                      <a:pPr algn="r"/>
                      <a:endParaRPr lang="en-US" b="1" dirty="0">
                        <a:solidFill>
                          <a:schemeClr val="tx1"/>
                        </a:solidFill>
                      </a:endParaRPr>
                    </a:p>
                  </a:txBody>
                  <a:tcPr anchor="ctr"/>
                </a:tc>
                <a:tc>
                  <a:txBody>
                    <a:bodyPr/>
                    <a:lstStyle/>
                    <a:p>
                      <a:pPr algn="r"/>
                      <a:r>
                        <a:rPr lang="fa-IR" b="1" dirty="0" smtClean="0"/>
                        <a:t>اسمی</a:t>
                      </a:r>
                      <a:endParaRPr lang="en-US" b="1" dirty="0"/>
                    </a:p>
                  </a:txBody>
                  <a:tcPr anchor="ctr"/>
                </a:tc>
                <a:tc>
                  <a:txBody>
                    <a:bodyPr/>
                    <a:lstStyle/>
                    <a:p>
                      <a:pPr algn="r"/>
                      <a:r>
                        <a:rPr lang="fa-IR" b="1" dirty="0" smtClean="0"/>
                        <a:t>کیفی</a:t>
                      </a:r>
                      <a:endParaRPr lang="en-US" b="1" dirty="0"/>
                    </a:p>
                  </a:txBody>
                  <a:tcPr anchor="ctr"/>
                </a:tc>
                <a:tc>
                  <a:txBody>
                    <a:bodyPr/>
                    <a:lstStyle/>
                    <a:p>
                      <a:pPr algn="r"/>
                      <a:r>
                        <a:rPr lang="fa-IR" b="1" dirty="0" smtClean="0"/>
                        <a:t>وابسته</a:t>
                      </a:r>
                      <a:endParaRPr lang="en-US" b="1" dirty="0"/>
                    </a:p>
                  </a:txBody>
                  <a:tcPr anchor="ctr"/>
                </a:tc>
                <a:tc>
                  <a:txBody>
                    <a:bodyPr/>
                    <a:lstStyle/>
                    <a:p>
                      <a:pPr algn="r"/>
                      <a:r>
                        <a:rPr lang="fa-IR" b="1" dirty="0" smtClean="0"/>
                        <a:t>سکته قلبی</a:t>
                      </a:r>
                      <a:endParaRPr lang="en-US" b="1" dirty="0"/>
                    </a:p>
                  </a:txBody>
                  <a:tcPr anchor="ctr"/>
                </a:tc>
              </a:tr>
              <a:tr h="880804">
                <a:tc>
                  <a:txBody>
                    <a:bodyPr/>
                    <a:lstStyle/>
                    <a:p>
                      <a:pPr algn="r"/>
                      <a:r>
                        <a:rPr lang="fa-IR" b="1" dirty="0" smtClean="0"/>
                        <a:t>پرسشنامه</a:t>
                      </a:r>
                      <a:endParaRPr lang="en-US" b="1" dirty="0"/>
                    </a:p>
                  </a:txBody>
                  <a:tcPr anchor="ctr"/>
                </a:tc>
                <a:tc>
                  <a:txBody>
                    <a:bodyPr/>
                    <a:lstStyle/>
                    <a:p>
                      <a:pPr algn="r"/>
                      <a:r>
                        <a:rPr lang="fa-IR" b="1" dirty="0" smtClean="0"/>
                        <a:t>زن و مرد</a:t>
                      </a:r>
                      <a:endParaRPr lang="en-US" b="1" dirty="0"/>
                    </a:p>
                  </a:txBody>
                  <a:tcPr anchor="ct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800" b="0" i="0" u="none" strike="noStrike" cap="none" normalizeH="0" baseline="0" dirty="0" smtClean="0">
                          <a:ln>
                            <a:noFill/>
                          </a:ln>
                          <a:solidFill>
                            <a:schemeClr val="tx1"/>
                          </a:solidFill>
                          <a:effectLst/>
                          <a:latin typeface="Tahoma" pitchFamily="34" charset="0"/>
                          <a:cs typeface="Arial" pitchFamily="34" charset="0"/>
                        </a:rPr>
                        <a:t>فنوتیپ فرد</a:t>
                      </a:r>
                    </a:p>
                  </a:txBody>
                  <a:tcPr anchor="ctr"/>
                </a:tc>
                <a:tc>
                  <a:txBody>
                    <a:bodyPr/>
                    <a:lstStyle/>
                    <a:p>
                      <a:pPr algn="r"/>
                      <a:r>
                        <a:rPr lang="fa-IR" b="1" dirty="0" smtClean="0"/>
                        <a:t>اسمی</a:t>
                      </a:r>
                      <a:endParaRPr lang="en-US" b="1" dirty="0"/>
                    </a:p>
                  </a:txBody>
                  <a:tcPr anchor="ctr"/>
                </a:tc>
                <a:tc>
                  <a:txBody>
                    <a:bodyPr/>
                    <a:lstStyle/>
                    <a:p>
                      <a:pPr algn="r"/>
                      <a:r>
                        <a:rPr lang="fa-IR" b="1" dirty="0" smtClean="0"/>
                        <a:t>کیفی</a:t>
                      </a:r>
                      <a:endParaRPr lang="en-US" b="1" dirty="0"/>
                    </a:p>
                  </a:txBody>
                  <a:tcPr anchor="ctr"/>
                </a:tc>
                <a:tc>
                  <a:txBody>
                    <a:bodyPr/>
                    <a:lstStyle/>
                    <a:p>
                      <a:pPr algn="r"/>
                      <a:r>
                        <a:rPr lang="fa-IR" b="1" dirty="0" smtClean="0"/>
                        <a:t>زمینه ای</a:t>
                      </a:r>
                      <a:endParaRPr lang="en-US" b="1" dirty="0"/>
                    </a:p>
                  </a:txBody>
                  <a:tcPr anchor="ctr"/>
                </a:tc>
                <a:tc>
                  <a:txBody>
                    <a:bodyPr/>
                    <a:lstStyle/>
                    <a:p>
                      <a:pPr algn="r"/>
                      <a:r>
                        <a:rPr lang="fa-IR" b="1" dirty="0" smtClean="0"/>
                        <a:t>جنس</a:t>
                      </a:r>
                      <a:endParaRPr lang="en-US" b="1" dirty="0"/>
                    </a:p>
                  </a:txBody>
                  <a:tcPr anchor="ctr"/>
                </a:tc>
              </a:tr>
            </a:tbl>
          </a:graphicData>
        </a:graphic>
      </p:graphicFrame>
    </p:spTree>
    <p:extLst>
      <p:ext uri="{BB962C8B-B14F-4D97-AF65-F5344CB8AC3E}">
        <p14:creationId xmlns:p14="http://schemas.microsoft.com/office/powerpoint/2010/main" val="258537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988341" y="593357"/>
            <a:ext cx="5010929" cy="1740229"/>
          </a:xfrm>
          <a:prstGeom prst="ellipse">
            <a:avLst/>
          </a:prstGeom>
        </p:spPr>
        <p:style>
          <a:lnRef idx="0">
            <a:schemeClr val="accent2">
              <a:hueOff val="0"/>
              <a:satOff val="0"/>
              <a:lumOff val="0"/>
              <a:alphaOff val="0"/>
            </a:schemeClr>
          </a:lnRef>
          <a:fillRef idx="1">
            <a:schemeClr val="accent2">
              <a:tint val="50000"/>
              <a:alpha val="40000"/>
              <a:hueOff val="0"/>
              <a:satOff val="0"/>
              <a:lumOff val="0"/>
              <a:alphaOff val="0"/>
            </a:schemeClr>
          </a:fillRef>
          <a:effectRef idx="0">
            <a:schemeClr val="accent2">
              <a:tint val="50000"/>
              <a:alpha val="40000"/>
              <a:hueOff val="0"/>
              <a:satOff val="0"/>
              <a:lumOff val="0"/>
              <a:alphaOff val="0"/>
            </a:schemeClr>
          </a:effectRef>
          <a:fontRef idx="minor">
            <a:schemeClr val="lt1">
              <a:hueOff val="0"/>
              <a:satOff val="0"/>
              <a:lumOff val="0"/>
              <a:alphaOff val="0"/>
            </a:schemeClr>
          </a:fontRef>
        </p:style>
      </p:sp>
      <p:sp>
        <p:nvSpPr>
          <p:cNvPr id="5" name="Down Arrow 4"/>
          <p:cNvSpPr/>
          <p:nvPr/>
        </p:nvSpPr>
        <p:spPr>
          <a:xfrm>
            <a:off x="4016019" y="4854589"/>
            <a:ext cx="971110" cy="621510"/>
          </a:xfrm>
          <a:prstGeom prst="downArrow">
            <a:avLst/>
          </a:prstGeom>
        </p:spPr>
        <p:style>
          <a:lnRef idx="2">
            <a:schemeClr val="accent1">
              <a:shade val="50000"/>
            </a:schemeClr>
          </a:lnRef>
          <a:fillRef idx="1">
            <a:schemeClr val="accent1"/>
          </a:fillRef>
          <a:effectRef idx="0">
            <a:schemeClr val="accent1"/>
          </a:effectRef>
          <a:fontRef idx="minor">
            <a:schemeClr val="lt1"/>
          </a:fontRef>
        </p:style>
      </p:sp>
      <p:grpSp>
        <p:nvGrpSpPr>
          <p:cNvPr id="6" name="Group 5"/>
          <p:cNvGrpSpPr/>
          <p:nvPr/>
        </p:nvGrpSpPr>
        <p:grpSpPr>
          <a:xfrm>
            <a:off x="2170910" y="5351798"/>
            <a:ext cx="4661329" cy="1165332"/>
            <a:chOff x="1784135" y="5010929"/>
            <a:chExt cx="4661329" cy="1165332"/>
          </a:xfrm>
        </p:grpSpPr>
        <p:sp>
          <p:nvSpPr>
            <p:cNvPr id="17" name="Rectangle 16"/>
            <p:cNvSpPr/>
            <p:nvPr/>
          </p:nvSpPr>
          <p:spPr>
            <a:xfrm>
              <a:off x="1784135" y="5010929"/>
              <a:ext cx="4661329" cy="116533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Rectangle 17"/>
            <p:cNvSpPr/>
            <p:nvPr/>
          </p:nvSpPr>
          <p:spPr>
            <a:xfrm>
              <a:off x="1784135" y="5010929"/>
              <a:ext cx="4661329" cy="116533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69392" tIns="469392" rIns="469392" bIns="469392" numCol="1" spcCol="1270" anchor="ctr" anchorCtr="0">
              <a:noAutofit/>
            </a:bodyPr>
            <a:lstStyle/>
            <a:p>
              <a:pPr lvl="0" algn="ctr" defTabSz="2933700">
                <a:lnSpc>
                  <a:spcPct val="90000"/>
                </a:lnSpc>
                <a:spcBef>
                  <a:spcPct val="0"/>
                </a:spcBef>
                <a:spcAft>
                  <a:spcPct val="35000"/>
                </a:spcAft>
              </a:pPr>
              <a:r>
                <a:rPr lang="fa-IR" sz="6600" kern="1200" dirty="0" smtClean="0"/>
                <a:t>سوال</a:t>
              </a:r>
              <a:endParaRPr lang="en-US" sz="6600" kern="1200" dirty="0"/>
            </a:p>
          </p:txBody>
        </p:sp>
      </p:grpSp>
      <p:grpSp>
        <p:nvGrpSpPr>
          <p:cNvPr id="7" name="Group 6"/>
          <p:cNvGrpSpPr/>
          <p:nvPr/>
        </p:nvGrpSpPr>
        <p:grpSpPr>
          <a:xfrm>
            <a:off x="3810144" y="2467989"/>
            <a:ext cx="1747998" cy="1747998"/>
            <a:chOff x="3423369" y="2127120"/>
            <a:chExt cx="1747998" cy="1747998"/>
          </a:xfrm>
        </p:grpSpPr>
        <p:sp>
          <p:nvSpPr>
            <p:cNvPr id="15" name="Oval 14"/>
            <p:cNvSpPr/>
            <p:nvPr/>
          </p:nvSpPr>
          <p:spPr>
            <a:xfrm>
              <a:off x="3423369" y="2127120"/>
              <a:ext cx="1747998" cy="1747998"/>
            </a:xfrm>
            <a:prstGeom prst="ellipse">
              <a:avLst/>
            </a:prstGeom>
          </p:spPr>
          <p:style>
            <a:lnRef idx="2">
              <a:schemeClr val="lt1">
                <a:hueOff val="0"/>
                <a:satOff val="0"/>
                <a:lumOff val="0"/>
                <a:alphaOff val="0"/>
              </a:schemeClr>
            </a:lnRef>
            <a:fillRef idx="1">
              <a:schemeClr val="accent2">
                <a:shade val="80000"/>
                <a:hueOff val="0"/>
                <a:satOff val="0"/>
                <a:lumOff val="0"/>
                <a:alphaOff val="0"/>
              </a:schemeClr>
            </a:fillRef>
            <a:effectRef idx="0">
              <a:schemeClr val="accent2">
                <a:shade val="80000"/>
                <a:hueOff val="0"/>
                <a:satOff val="0"/>
                <a:lumOff val="0"/>
                <a:alphaOff val="0"/>
              </a:schemeClr>
            </a:effectRef>
            <a:fontRef idx="minor">
              <a:schemeClr val="lt1"/>
            </a:fontRef>
          </p:style>
        </p:sp>
        <p:sp>
          <p:nvSpPr>
            <p:cNvPr id="16" name="Oval 8"/>
            <p:cNvSpPr/>
            <p:nvPr/>
          </p:nvSpPr>
          <p:spPr>
            <a:xfrm>
              <a:off x="3679357" y="2383108"/>
              <a:ext cx="1236022" cy="12360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fa-IR" sz="6500" kern="1200" dirty="0" smtClean="0"/>
                <a:t>؟</a:t>
              </a:r>
              <a:endParaRPr lang="en-US" sz="6500" kern="1200" dirty="0"/>
            </a:p>
          </p:txBody>
        </p:sp>
      </p:grpSp>
      <p:grpSp>
        <p:nvGrpSpPr>
          <p:cNvPr id="8" name="Group 7"/>
          <p:cNvGrpSpPr/>
          <p:nvPr/>
        </p:nvGrpSpPr>
        <p:grpSpPr>
          <a:xfrm>
            <a:off x="2559354" y="1156601"/>
            <a:ext cx="1747998" cy="1747998"/>
            <a:chOff x="2172579" y="815732"/>
            <a:chExt cx="1747998" cy="1747998"/>
          </a:xfrm>
        </p:grpSpPr>
        <p:sp>
          <p:nvSpPr>
            <p:cNvPr id="13" name="Oval 12"/>
            <p:cNvSpPr/>
            <p:nvPr/>
          </p:nvSpPr>
          <p:spPr>
            <a:xfrm>
              <a:off x="2172579" y="815732"/>
              <a:ext cx="1747998" cy="1747998"/>
            </a:xfrm>
            <a:prstGeom prst="ellipse">
              <a:avLst/>
            </a:prstGeom>
          </p:spPr>
          <p:style>
            <a:lnRef idx="2">
              <a:schemeClr val="lt1">
                <a:hueOff val="0"/>
                <a:satOff val="0"/>
                <a:lumOff val="0"/>
                <a:alphaOff val="0"/>
              </a:schemeClr>
            </a:lnRef>
            <a:fillRef idx="1">
              <a:schemeClr val="accent2">
                <a:shade val="80000"/>
                <a:hueOff val="-17936"/>
                <a:satOff val="-2012"/>
                <a:lumOff val="12840"/>
                <a:alphaOff val="0"/>
              </a:schemeClr>
            </a:fillRef>
            <a:effectRef idx="0">
              <a:schemeClr val="accent2">
                <a:shade val="80000"/>
                <a:hueOff val="-17936"/>
                <a:satOff val="-2012"/>
                <a:lumOff val="12840"/>
                <a:alphaOff val="0"/>
              </a:schemeClr>
            </a:effectRef>
            <a:fontRef idx="minor">
              <a:schemeClr val="lt1"/>
            </a:fontRef>
          </p:style>
        </p:sp>
        <p:sp>
          <p:nvSpPr>
            <p:cNvPr id="14" name="Oval 10"/>
            <p:cNvSpPr/>
            <p:nvPr/>
          </p:nvSpPr>
          <p:spPr>
            <a:xfrm>
              <a:off x="2428567" y="1071720"/>
              <a:ext cx="1236022" cy="12360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fa-IR" sz="6500" kern="1200" dirty="0" smtClean="0"/>
                <a:t>؟</a:t>
              </a:r>
              <a:endParaRPr lang="en-US" sz="6500" kern="1200" dirty="0"/>
            </a:p>
          </p:txBody>
        </p:sp>
      </p:grpSp>
      <p:grpSp>
        <p:nvGrpSpPr>
          <p:cNvPr id="9" name="Group 8"/>
          <p:cNvGrpSpPr/>
          <p:nvPr/>
        </p:nvGrpSpPr>
        <p:grpSpPr>
          <a:xfrm>
            <a:off x="4346197" y="733974"/>
            <a:ext cx="1747998" cy="1747998"/>
            <a:chOff x="3959422" y="393105"/>
            <a:chExt cx="1747998" cy="1747998"/>
          </a:xfrm>
        </p:grpSpPr>
        <p:sp>
          <p:nvSpPr>
            <p:cNvPr id="11" name="Oval 10"/>
            <p:cNvSpPr/>
            <p:nvPr/>
          </p:nvSpPr>
          <p:spPr>
            <a:xfrm>
              <a:off x="3959422" y="393105"/>
              <a:ext cx="1747998" cy="1747998"/>
            </a:xfrm>
            <a:prstGeom prst="ellipse">
              <a:avLst/>
            </a:prstGeom>
          </p:spPr>
          <p:style>
            <a:lnRef idx="2">
              <a:schemeClr val="lt1">
                <a:hueOff val="0"/>
                <a:satOff val="0"/>
                <a:lumOff val="0"/>
                <a:alphaOff val="0"/>
              </a:schemeClr>
            </a:lnRef>
            <a:fillRef idx="1">
              <a:schemeClr val="accent2">
                <a:shade val="80000"/>
                <a:hueOff val="-35872"/>
                <a:satOff val="-4024"/>
                <a:lumOff val="25680"/>
                <a:alphaOff val="0"/>
              </a:schemeClr>
            </a:fillRef>
            <a:effectRef idx="0">
              <a:schemeClr val="accent2">
                <a:shade val="80000"/>
                <a:hueOff val="-35872"/>
                <a:satOff val="-4024"/>
                <a:lumOff val="25680"/>
                <a:alphaOff val="0"/>
              </a:schemeClr>
            </a:effectRef>
            <a:fontRef idx="minor">
              <a:schemeClr val="lt1"/>
            </a:fontRef>
          </p:style>
        </p:sp>
        <p:sp>
          <p:nvSpPr>
            <p:cNvPr id="12" name="Oval 12"/>
            <p:cNvSpPr/>
            <p:nvPr/>
          </p:nvSpPr>
          <p:spPr>
            <a:xfrm>
              <a:off x="4215410" y="649093"/>
              <a:ext cx="1236022" cy="12360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fa-IR" sz="6500" kern="1200" dirty="0" smtClean="0"/>
                <a:t>؟</a:t>
              </a:r>
              <a:endParaRPr lang="en-US" sz="6500" kern="1200" dirty="0"/>
            </a:p>
          </p:txBody>
        </p:sp>
      </p:grpSp>
      <p:sp>
        <p:nvSpPr>
          <p:cNvPr id="10" name="Shape 9"/>
          <p:cNvSpPr/>
          <p:nvPr/>
        </p:nvSpPr>
        <p:spPr>
          <a:xfrm>
            <a:off x="1852891" y="340869"/>
            <a:ext cx="5438217" cy="4350574"/>
          </a:xfrm>
          <a:prstGeom prst="funnel">
            <a:avLst/>
          </a:prstGeom>
        </p:spPr>
        <p:style>
          <a:lnRef idx="1">
            <a:schemeClr val="accent2">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3880685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latin typeface="2  Titr"/>
              </a:rPr>
              <a:t>متغیر</a:t>
            </a:r>
            <a:endParaRPr lang="en-US" dirty="0">
              <a:latin typeface="2  Titr"/>
            </a:endParaRPr>
          </a:p>
        </p:txBody>
      </p:sp>
      <p:sp>
        <p:nvSpPr>
          <p:cNvPr id="3" name="Content Placeholder 2"/>
          <p:cNvSpPr>
            <a:spLocks noGrp="1"/>
          </p:cNvSpPr>
          <p:nvPr>
            <p:ph idx="1"/>
          </p:nvPr>
        </p:nvSpPr>
        <p:spPr>
          <a:xfrm>
            <a:off x="457200" y="1600200"/>
            <a:ext cx="8229600" cy="4925144"/>
          </a:xfrm>
        </p:spPr>
        <p:txBody>
          <a:bodyPr>
            <a:normAutofit lnSpcReduction="10000"/>
          </a:bodyPr>
          <a:lstStyle/>
          <a:p>
            <a:pPr algn="r" rtl="1">
              <a:buNone/>
            </a:pPr>
            <a:r>
              <a:rPr lang="fa-IR" b="1" dirty="0">
                <a:solidFill>
                  <a:srgbClr val="FF0000"/>
                </a:solidFill>
                <a:effectLst>
                  <a:outerShdw blurRad="38100" dist="38100" dir="2700000" algn="tl">
                    <a:srgbClr val="000000">
                      <a:alpha val="43137"/>
                    </a:srgbClr>
                  </a:outerShdw>
                </a:effectLst>
              </a:rPr>
              <a:t>متغير فاكتوري است كه در يك مطالعه مي تواند تغيير </a:t>
            </a:r>
            <a:r>
              <a:rPr lang="fa-IR" b="1" dirty="0" smtClean="0">
                <a:solidFill>
                  <a:srgbClr val="FF0000"/>
                </a:solidFill>
                <a:effectLst>
                  <a:outerShdw blurRad="38100" dist="38100" dir="2700000" algn="tl">
                    <a:srgbClr val="000000">
                      <a:alpha val="43137"/>
                    </a:srgbClr>
                  </a:outerShdw>
                </a:effectLst>
              </a:rPr>
              <a:t>نمايد</a:t>
            </a:r>
            <a:endParaRPr lang="fa-IR" dirty="0" smtClean="0"/>
          </a:p>
          <a:p>
            <a:pPr algn="r">
              <a:buNone/>
              <a:defRPr/>
            </a:pPr>
            <a:r>
              <a:rPr lang="fa-IR" b="1" dirty="0" smtClean="0"/>
              <a:t> </a:t>
            </a:r>
            <a:r>
              <a:rPr lang="fa-IR" sz="2400" b="1" dirty="0"/>
              <a:t>شاخص های انسانی </a:t>
            </a:r>
            <a:r>
              <a:rPr lang="fa-IR" sz="2800" dirty="0"/>
              <a:t>(سن، جنس، وضعیت سلامتی)</a:t>
            </a:r>
          </a:p>
          <a:p>
            <a:pPr algn="r">
              <a:buNone/>
              <a:defRPr/>
            </a:pPr>
            <a:endParaRPr lang="fa-IR" sz="2800" dirty="0"/>
          </a:p>
          <a:p>
            <a:pPr algn="r">
              <a:buNone/>
              <a:defRPr/>
            </a:pPr>
            <a:r>
              <a:rPr lang="fa-IR" sz="2800" dirty="0"/>
              <a:t> 				</a:t>
            </a:r>
            <a:r>
              <a:rPr lang="fa-IR" sz="2400" b="1" dirty="0"/>
              <a:t>شاخص های مکانی </a:t>
            </a:r>
            <a:r>
              <a:rPr lang="fa-IR" sz="2800" dirty="0"/>
              <a:t>(شهر، منطقه)</a:t>
            </a:r>
          </a:p>
          <a:p>
            <a:pPr algn="ctr">
              <a:buNone/>
              <a:defRPr/>
            </a:pPr>
            <a:endParaRPr lang="fa-IR" dirty="0"/>
          </a:p>
          <a:p>
            <a:pPr algn="r">
              <a:buNone/>
              <a:defRPr/>
            </a:pPr>
            <a:r>
              <a:rPr lang="fa-IR" dirty="0"/>
              <a:t>				</a:t>
            </a:r>
            <a:r>
              <a:rPr lang="fa-IR" sz="2400" b="1" dirty="0"/>
              <a:t>شاخص های زمانی </a:t>
            </a:r>
            <a:r>
              <a:rPr lang="fa-IR" sz="2800" dirty="0"/>
              <a:t>(روز، ماه، سال)</a:t>
            </a:r>
          </a:p>
          <a:p>
            <a:pPr algn="r" rtl="1">
              <a:buNone/>
            </a:pPr>
            <a:endParaRPr lang="en-US" dirty="0"/>
          </a:p>
          <a:p>
            <a:pPr lvl="1" algn="r" rtl="1">
              <a:buNone/>
            </a:pPr>
            <a:r>
              <a:rPr lang="fa-IR" b="1" dirty="0"/>
              <a:t>مثال 1</a:t>
            </a:r>
          </a:p>
          <a:p>
            <a:pPr lvl="2" indent="-995363" algn="r" rtl="1">
              <a:buNone/>
            </a:pPr>
            <a:r>
              <a:rPr lang="fa-IR" sz="2800" dirty="0">
                <a:effectLst>
                  <a:outerShdw blurRad="38100" dist="38100" dir="2700000" algn="tl">
                    <a:srgbClr val="000000">
                      <a:alpha val="43137"/>
                    </a:srgbClr>
                  </a:outerShdw>
                </a:effectLst>
              </a:rPr>
              <a:t>بررسي شیوع دیابت در جمعیت شهر سبزوار در سال 1392</a:t>
            </a:r>
          </a:p>
          <a:p>
            <a:pPr marL="0" indent="0" algn="r" rtl="1">
              <a:buNone/>
            </a:pPr>
            <a:endParaRPr lang="en-US" b="1" dirty="0"/>
          </a:p>
        </p:txBody>
      </p:sp>
    </p:spTree>
    <p:extLst>
      <p:ext uri="{BB962C8B-B14F-4D97-AF65-F5344CB8AC3E}">
        <p14:creationId xmlns:p14="http://schemas.microsoft.com/office/powerpoint/2010/main" val="1001629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جایگاه متغیرها در تحقیق</a:t>
            </a:r>
            <a:endParaRPr lang="en-US" b="1" dirty="0"/>
          </a:p>
        </p:txBody>
      </p:sp>
      <p:sp>
        <p:nvSpPr>
          <p:cNvPr id="3" name="Content Placeholder 2"/>
          <p:cNvSpPr>
            <a:spLocks noGrp="1"/>
          </p:cNvSpPr>
          <p:nvPr>
            <p:ph idx="1"/>
          </p:nvPr>
        </p:nvSpPr>
        <p:spPr>
          <a:xfrm>
            <a:off x="457200" y="1600200"/>
            <a:ext cx="8229600" cy="4997152"/>
          </a:xfrm>
        </p:spPr>
        <p:txBody>
          <a:bodyPr>
            <a:normAutofit/>
          </a:bodyPr>
          <a:lstStyle/>
          <a:p>
            <a:pPr algn="just" rtl="1"/>
            <a:r>
              <a:rPr lang="fa-IR" dirty="0"/>
              <a:t>بعد از تعیین اهداف؛ و نوشتن فرضیات و سوالات، باید سعی شود به دقت متغیرهای تحقیق تبیین شود. اندازه گیری متغیرها برای رسیدن به اهداف تحقیق الزامی است. به این معنی که بررسی فرضیات و سوالات تحقیق فقط در صورت اندازه گیری دقیق متغیرها مهیا می شود.</a:t>
            </a:r>
          </a:p>
          <a:p>
            <a:pPr algn="r" rtl="1"/>
            <a:endParaRPr lang="fa-IR" dirty="0"/>
          </a:p>
          <a:p>
            <a:pPr algn="just" rtl="1"/>
            <a:r>
              <a:rPr lang="fa-IR" dirty="0"/>
              <a:t>بعد از تعیین متغیرها باید مشخصات آنها را نیز به دقت بیان نماییم. این مشخصات شامل، نوع، نقش، مقیاس، واحد، تعریف علمی و تعریف عملیاتی می باشد.</a:t>
            </a:r>
            <a:endParaRPr lang="en-US" dirty="0"/>
          </a:p>
          <a:p>
            <a:pPr algn="r" rtl="1"/>
            <a:endParaRPr lang="en-US" dirty="0"/>
          </a:p>
        </p:txBody>
      </p:sp>
    </p:spTree>
    <p:extLst>
      <p:ext uri="{BB962C8B-B14F-4D97-AF65-F5344CB8AC3E}">
        <p14:creationId xmlns:p14="http://schemas.microsoft.com/office/powerpoint/2010/main" val="1587352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lstStyle/>
          <a:p>
            <a:r>
              <a:rPr lang="fa-IR" b="1" dirty="0" smtClean="0"/>
              <a:t>انواع متغیرها</a:t>
            </a:r>
            <a:endParaRPr lang="en-US" b="1" dirty="0"/>
          </a:p>
        </p:txBody>
      </p:sp>
      <p:sp>
        <p:nvSpPr>
          <p:cNvPr id="3" name="Content Placeholder 2"/>
          <p:cNvSpPr>
            <a:spLocks noGrp="1"/>
          </p:cNvSpPr>
          <p:nvPr>
            <p:ph idx="1"/>
          </p:nvPr>
        </p:nvSpPr>
        <p:spPr>
          <a:xfrm>
            <a:off x="251520" y="1600200"/>
            <a:ext cx="8640960" cy="4997152"/>
          </a:xfrm>
        </p:spPr>
        <p:txBody>
          <a:bodyPr>
            <a:normAutofit fontScale="92500"/>
          </a:bodyPr>
          <a:lstStyle/>
          <a:p>
            <a:pPr algn="just" rtl="1">
              <a:lnSpc>
                <a:spcPct val="90000"/>
              </a:lnSpc>
            </a:pPr>
            <a:r>
              <a:rPr lang="fa-IR" b="1" dirty="0"/>
              <a:t>كمي 	</a:t>
            </a:r>
            <a:r>
              <a:rPr lang="en-US" b="1" dirty="0"/>
              <a:t>quantitative</a:t>
            </a:r>
            <a:endParaRPr lang="fa-IR" b="1" dirty="0"/>
          </a:p>
          <a:p>
            <a:pPr lvl="1" algn="just" rtl="1">
              <a:lnSpc>
                <a:spcPct val="90000"/>
              </a:lnSpc>
            </a:pPr>
            <a:r>
              <a:rPr lang="fa-IR" dirty="0">
                <a:solidFill>
                  <a:srgbClr val="FF0000"/>
                </a:solidFill>
                <a:effectLst>
                  <a:outerShdw blurRad="38100" dist="38100" dir="2700000" algn="tl">
                    <a:srgbClr val="000000">
                      <a:alpha val="43137"/>
                    </a:srgbClr>
                  </a:outerShdw>
                </a:effectLst>
              </a:rPr>
              <a:t>نسبتي (</a:t>
            </a:r>
            <a:r>
              <a:rPr lang="en-US" dirty="0">
                <a:solidFill>
                  <a:srgbClr val="FF0000"/>
                </a:solidFill>
                <a:effectLst>
                  <a:outerShdw blurRad="38100" dist="38100" dir="2700000" algn="tl">
                    <a:srgbClr val="000000">
                      <a:alpha val="43137"/>
                    </a:srgbClr>
                  </a:outerShdw>
                </a:effectLst>
              </a:rPr>
              <a:t>ratio</a:t>
            </a:r>
            <a:r>
              <a:rPr lang="fa-IR" dirty="0">
                <a:solidFill>
                  <a:srgbClr val="FF0000"/>
                </a:solidFill>
                <a:effectLst>
                  <a:outerShdw blurRad="38100" dist="38100" dir="2700000" algn="tl">
                    <a:srgbClr val="000000">
                      <a:alpha val="43137"/>
                    </a:srgbClr>
                  </a:outerShdw>
                </a:effectLst>
              </a:rPr>
              <a:t>): </a:t>
            </a:r>
            <a:r>
              <a:rPr lang="fa-IR" dirty="0"/>
              <a:t>صفر واقعی دارند و فواصل بین مقادیر برابر است مانند قد و وزن</a:t>
            </a:r>
          </a:p>
          <a:p>
            <a:pPr lvl="1" algn="just" rtl="1">
              <a:lnSpc>
                <a:spcPct val="90000"/>
              </a:lnSpc>
            </a:pPr>
            <a:r>
              <a:rPr lang="fa-IR" dirty="0">
                <a:solidFill>
                  <a:srgbClr val="FF0000"/>
                </a:solidFill>
                <a:effectLst>
                  <a:outerShdw blurRad="38100" dist="38100" dir="2700000" algn="tl">
                    <a:srgbClr val="000000">
                      <a:alpha val="43137"/>
                    </a:srgbClr>
                  </a:outerShdw>
                </a:effectLst>
              </a:rPr>
              <a:t>فاصله اي (</a:t>
            </a:r>
            <a:r>
              <a:rPr lang="en-US" dirty="0">
                <a:solidFill>
                  <a:srgbClr val="FF0000"/>
                </a:solidFill>
                <a:effectLst>
                  <a:outerShdw blurRad="38100" dist="38100" dir="2700000" algn="tl">
                    <a:srgbClr val="000000">
                      <a:alpha val="43137"/>
                    </a:srgbClr>
                  </a:outerShdw>
                </a:effectLst>
              </a:rPr>
              <a:t>interval</a:t>
            </a:r>
            <a:r>
              <a:rPr lang="fa-IR" dirty="0">
                <a:solidFill>
                  <a:srgbClr val="FF0000"/>
                </a:solidFill>
                <a:effectLst>
                  <a:outerShdw blurRad="38100" dist="38100" dir="2700000" algn="tl">
                    <a:srgbClr val="000000">
                      <a:alpha val="43137"/>
                    </a:srgbClr>
                  </a:outerShdw>
                </a:effectLst>
              </a:rPr>
              <a:t>): </a:t>
            </a:r>
            <a:r>
              <a:rPr lang="fa-IR" dirty="0"/>
              <a:t>صفر قراردادی دارند و لذا مقدار منفی نیز می پذیرند ولی فاصله بین مقادیر برابر است مانند درجه حرارت به سانتیگراد و ارتفاع از سطح دریا</a:t>
            </a:r>
          </a:p>
          <a:p>
            <a:pPr algn="just" rtl="1">
              <a:lnSpc>
                <a:spcPct val="90000"/>
              </a:lnSpc>
            </a:pPr>
            <a:endParaRPr lang="fa-IR" sz="1800" dirty="0"/>
          </a:p>
          <a:p>
            <a:pPr algn="just" rtl="1">
              <a:lnSpc>
                <a:spcPct val="90000"/>
              </a:lnSpc>
            </a:pPr>
            <a:r>
              <a:rPr lang="fa-IR" b="1" dirty="0"/>
              <a:t>كيفي	 </a:t>
            </a:r>
            <a:r>
              <a:rPr lang="en-US" b="1" dirty="0"/>
              <a:t>qualitative</a:t>
            </a:r>
            <a:r>
              <a:rPr lang="en-US" dirty="0"/>
              <a:t>	</a:t>
            </a:r>
            <a:r>
              <a:rPr lang="fa-IR" dirty="0"/>
              <a:t> </a:t>
            </a:r>
          </a:p>
          <a:p>
            <a:pPr lvl="1" algn="just" rtl="1">
              <a:lnSpc>
                <a:spcPct val="90000"/>
              </a:lnSpc>
            </a:pPr>
            <a:r>
              <a:rPr lang="fa-IR" dirty="0">
                <a:solidFill>
                  <a:srgbClr val="FF0000"/>
                </a:solidFill>
                <a:effectLst>
                  <a:outerShdw blurRad="38100" dist="38100" dir="2700000" algn="tl">
                    <a:srgbClr val="000000">
                      <a:alpha val="43137"/>
                    </a:srgbClr>
                  </a:outerShdw>
                </a:effectLst>
              </a:rPr>
              <a:t>دو حالته (</a:t>
            </a:r>
            <a:r>
              <a:rPr lang="en-US" dirty="0">
                <a:solidFill>
                  <a:srgbClr val="FF0000"/>
                </a:solidFill>
                <a:effectLst>
                  <a:outerShdw blurRad="38100" dist="38100" dir="2700000" algn="tl">
                    <a:srgbClr val="000000">
                      <a:alpha val="43137"/>
                    </a:srgbClr>
                  </a:outerShdw>
                </a:effectLst>
              </a:rPr>
              <a:t>binary</a:t>
            </a:r>
            <a:r>
              <a:rPr lang="fa-IR" dirty="0">
                <a:solidFill>
                  <a:srgbClr val="FF0000"/>
                </a:solidFill>
                <a:effectLst>
                  <a:outerShdw blurRad="38100" dist="38100" dir="2700000" algn="tl">
                    <a:srgbClr val="000000">
                      <a:alpha val="43137"/>
                    </a:srgbClr>
                  </a:outerShdw>
                </a:effectLst>
              </a:rPr>
              <a:t>): </a:t>
            </a:r>
            <a:r>
              <a:rPr lang="fa-IR" dirty="0"/>
              <a:t>مانند جنس، زنده ماندن و یا فوت نمودن		</a:t>
            </a:r>
          </a:p>
          <a:p>
            <a:pPr lvl="1" algn="just" rtl="1">
              <a:lnSpc>
                <a:spcPct val="90000"/>
              </a:lnSpc>
            </a:pPr>
            <a:r>
              <a:rPr lang="fa-IR" dirty="0">
                <a:solidFill>
                  <a:srgbClr val="FF0000"/>
                </a:solidFill>
                <a:effectLst>
                  <a:outerShdw blurRad="38100" dist="38100" dir="2700000" algn="tl">
                    <a:srgbClr val="000000">
                      <a:alpha val="43137"/>
                    </a:srgbClr>
                  </a:outerShdw>
                </a:effectLst>
              </a:rPr>
              <a:t>چند حالته (</a:t>
            </a:r>
            <a:r>
              <a:rPr lang="en-US" dirty="0">
                <a:solidFill>
                  <a:srgbClr val="FF0000"/>
                </a:solidFill>
                <a:effectLst>
                  <a:outerShdw blurRad="38100" dist="38100" dir="2700000" algn="tl">
                    <a:srgbClr val="000000">
                      <a:alpha val="43137"/>
                    </a:srgbClr>
                  </a:outerShdw>
                </a:effectLst>
              </a:rPr>
              <a:t>nominal</a:t>
            </a:r>
            <a:r>
              <a:rPr lang="fa-IR" dirty="0">
                <a:solidFill>
                  <a:srgbClr val="FF0000"/>
                </a:solidFill>
                <a:effectLst>
                  <a:outerShdw blurRad="38100" dist="38100" dir="2700000" algn="tl">
                    <a:srgbClr val="000000">
                      <a:alpha val="43137"/>
                    </a:srgbClr>
                  </a:outerShdw>
                </a:effectLst>
              </a:rPr>
              <a:t>): </a:t>
            </a:r>
            <a:r>
              <a:rPr lang="fa-IR" dirty="0"/>
              <a:t>مانند گروه خونی و ملیت	</a:t>
            </a:r>
          </a:p>
          <a:p>
            <a:pPr lvl="1" algn="just" rtl="1">
              <a:lnSpc>
                <a:spcPct val="90000"/>
              </a:lnSpc>
            </a:pPr>
            <a:r>
              <a:rPr lang="fa-IR" dirty="0">
                <a:solidFill>
                  <a:srgbClr val="FF0000"/>
                </a:solidFill>
                <a:effectLst>
                  <a:outerShdw blurRad="38100" dist="38100" dir="2700000" algn="tl">
                    <a:srgbClr val="000000">
                      <a:alpha val="43137"/>
                    </a:srgbClr>
                  </a:outerShdw>
                </a:effectLst>
              </a:rPr>
              <a:t>رتبه اي (</a:t>
            </a:r>
            <a:r>
              <a:rPr lang="en-US" dirty="0">
                <a:solidFill>
                  <a:srgbClr val="FF0000"/>
                </a:solidFill>
                <a:effectLst>
                  <a:outerShdw blurRad="38100" dist="38100" dir="2700000" algn="tl">
                    <a:srgbClr val="000000">
                      <a:alpha val="43137"/>
                    </a:srgbClr>
                  </a:outerShdw>
                </a:effectLst>
              </a:rPr>
              <a:t>ordinal</a:t>
            </a:r>
            <a:r>
              <a:rPr lang="fa-IR" dirty="0">
                <a:solidFill>
                  <a:srgbClr val="FF0000"/>
                </a:solidFill>
                <a:effectLst>
                  <a:outerShdw blurRad="38100" dist="38100" dir="2700000" algn="tl">
                    <a:srgbClr val="000000">
                      <a:alpha val="43137"/>
                    </a:srgbClr>
                  </a:outerShdw>
                </a:effectLst>
              </a:rPr>
              <a:t>): </a:t>
            </a:r>
            <a:r>
              <a:rPr lang="fa-IR" dirty="0"/>
              <a:t>مانند گروه سنی (کودک، نوجوان، جوان، میانسال و پیر)</a:t>
            </a:r>
          </a:p>
          <a:p>
            <a:pPr algn="just" rtl="1"/>
            <a:endParaRPr lang="en-US" dirty="0"/>
          </a:p>
        </p:txBody>
      </p:sp>
    </p:spTree>
    <p:extLst>
      <p:ext uri="{BB962C8B-B14F-4D97-AF65-F5344CB8AC3E}">
        <p14:creationId xmlns:p14="http://schemas.microsoft.com/office/powerpoint/2010/main" val="2230434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نقش متغیرها</a:t>
            </a:r>
            <a:endParaRPr lang="en-US" b="1" dirty="0"/>
          </a:p>
        </p:txBody>
      </p:sp>
      <p:sp>
        <p:nvSpPr>
          <p:cNvPr id="3" name="Content Placeholder 2"/>
          <p:cNvSpPr>
            <a:spLocks noGrp="1"/>
          </p:cNvSpPr>
          <p:nvPr>
            <p:ph idx="1"/>
          </p:nvPr>
        </p:nvSpPr>
        <p:spPr/>
        <p:txBody>
          <a:bodyPr>
            <a:normAutofit/>
          </a:bodyPr>
          <a:lstStyle/>
          <a:p>
            <a:pPr algn="r" rtl="1">
              <a:lnSpc>
                <a:spcPct val="90000"/>
              </a:lnSpc>
            </a:pPr>
            <a:r>
              <a:rPr lang="fa-IR" b="1" dirty="0"/>
              <a:t>مطالعات توصيفي </a:t>
            </a:r>
            <a:endParaRPr lang="fa-IR" b="1" dirty="0" smtClean="0"/>
          </a:p>
          <a:p>
            <a:pPr algn="r" rtl="1">
              <a:lnSpc>
                <a:spcPct val="90000"/>
              </a:lnSpc>
            </a:pPr>
            <a:r>
              <a:rPr lang="fa-IR" b="1" dirty="0" smtClean="0"/>
              <a:t>مثال</a:t>
            </a:r>
          </a:p>
          <a:p>
            <a:pPr algn="r" rtl="1">
              <a:lnSpc>
                <a:spcPct val="90000"/>
              </a:lnSpc>
            </a:pPr>
            <a:r>
              <a:rPr lang="fa-IR" sz="2800" i="1" dirty="0" smtClean="0"/>
              <a:t>بررسی </a:t>
            </a:r>
            <a:r>
              <a:rPr lang="fa-IR" sz="2800" i="1" dirty="0"/>
              <a:t>شیوع دیابت در </a:t>
            </a:r>
            <a:r>
              <a:rPr lang="fa-IR" sz="2800" i="1" dirty="0" smtClean="0"/>
              <a:t>سبزوار</a:t>
            </a:r>
            <a:endParaRPr lang="fa-IR" sz="2800" dirty="0"/>
          </a:p>
          <a:p>
            <a:pPr lvl="1" algn="r" rtl="1">
              <a:lnSpc>
                <a:spcPct val="90000"/>
              </a:lnSpc>
              <a:buFont typeface="Wingdings" panose="05000000000000000000" pitchFamily="2" charset="2"/>
              <a:buChar char="§"/>
            </a:pPr>
            <a:r>
              <a:rPr lang="fa-IR" b="1" dirty="0"/>
              <a:t>اصلي: </a:t>
            </a:r>
            <a:endParaRPr lang="fa-IR" b="1" dirty="0" smtClean="0"/>
          </a:p>
          <a:p>
            <a:pPr lvl="1" algn="r" rtl="1">
              <a:lnSpc>
                <a:spcPct val="90000"/>
              </a:lnSpc>
            </a:pPr>
            <a:r>
              <a:rPr lang="fa-IR" dirty="0" smtClean="0"/>
              <a:t>برای </a:t>
            </a:r>
            <a:r>
              <a:rPr lang="fa-IR" dirty="0"/>
              <a:t>پاسخ به اهداف جزیی چه متغیرهایی باید سنجیده شود؟ </a:t>
            </a:r>
            <a:r>
              <a:rPr lang="fa-IR" sz="2000" b="1" i="1" dirty="0">
                <a:solidFill>
                  <a:srgbClr val="FF0000"/>
                </a:solidFill>
              </a:rPr>
              <a:t>ابتلا به دیابت</a:t>
            </a:r>
          </a:p>
          <a:p>
            <a:pPr lvl="1" algn="r" rtl="1">
              <a:lnSpc>
                <a:spcPct val="90000"/>
              </a:lnSpc>
              <a:buFont typeface="Wingdings" panose="05000000000000000000" pitchFamily="2" charset="2"/>
              <a:buChar char="§"/>
            </a:pPr>
            <a:r>
              <a:rPr lang="fa-IR" b="1" dirty="0"/>
              <a:t>زمينه اي: </a:t>
            </a:r>
            <a:endParaRPr lang="fa-IR" b="1" dirty="0" smtClean="0"/>
          </a:p>
          <a:p>
            <a:pPr marL="457200" lvl="1" indent="0" algn="r" rtl="1">
              <a:lnSpc>
                <a:spcPct val="90000"/>
              </a:lnSpc>
              <a:buNone/>
            </a:pPr>
            <a:r>
              <a:rPr lang="fa-IR" dirty="0" smtClean="0"/>
              <a:t>- برای </a:t>
            </a:r>
            <a:r>
              <a:rPr lang="fa-IR" dirty="0"/>
              <a:t>پاسخ به اهداف فرعی چه متغیرهای اضافه ای باید سنجیده شود؟ </a:t>
            </a:r>
            <a:r>
              <a:rPr lang="fa-IR" sz="2000" b="1" i="1" dirty="0">
                <a:solidFill>
                  <a:srgbClr val="FF0000"/>
                </a:solidFill>
              </a:rPr>
              <a:t>جنس و یا گروه سنی افراد</a:t>
            </a:r>
          </a:p>
          <a:p>
            <a:pPr algn="r" rtl="1"/>
            <a:endParaRPr lang="en-US" dirty="0"/>
          </a:p>
        </p:txBody>
      </p:sp>
    </p:spTree>
    <p:extLst>
      <p:ext uri="{BB962C8B-B14F-4D97-AF65-F5344CB8AC3E}">
        <p14:creationId xmlns:p14="http://schemas.microsoft.com/office/powerpoint/2010/main" val="2979411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40960" cy="1143000"/>
          </a:xfrm>
        </p:spPr>
        <p:txBody>
          <a:bodyPr/>
          <a:lstStyle/>
          <a:p>
            <a:r>
              <a:rPr lang="fa-IR" b="1" dirty="0" smtClean="0"/>
              <a:t>نقش متغیرها</a:t>
            </a:r>
            <a:endParaRPr lang="en-US" b="1" dirty="0"/>
          </a:p>
        </p:txBody>
      </p:sp>
      <p:sp>
        <p:nvSpPr>
          <p:cNvPr id="3" name="Content Placeholder 2"/>
          <p:cNvSpPr>
            <a:spLocks noGrp="1"/>
          </p:cNvSpPr>
          <p:nvPr>
            <p:ph idx="1"/>
          </p:nvPr>
        </p:nvSpPr>
        <p:spPr>
          <a:xfrm>
            <a:off x="251520" y="1600200"/>
            <a:ext cx="8640960" cy="5069160"/>
          </a:xfrm>
        </p:spPr>
        <p:txBody>
          <a:bodyPr>
            <a:normAutofit/>
          </a:bodyPr>
          <a:lstStyle/>
          <a:p>
            <a:pPr algn="r" rtl="1">
              <a:lnSpc>
                <a:spcPct val="90000"/>
              </a:lnSpc>
            </a:pPr>
            <a:r>
              <a:rPr lang="fa-IR" b="1" dirty="0"/>
              <a:t>مطالعات تحليلي </a:t>
            </a:r>
            <a:endParaRPr lang="fa-IR" b="1" dirty="0" smtClean="0"/>
          </a:p>
          <a:p>
            <a:pPr algn="r" rtl="1">
              <a:lnSpc>
                <a:spcPct val="90000"/>
              </a:lnSpc>
            </a:pPr>
            <a:r>
              <a:rPr lang="fa-IR" sz="2000" b="1" i="1" dirty="0" smtClean="0">
                <a:solidFill>
                  <a:srgbClr val="FF0000"/>
                </a:solidFill>
              </a:rPr>
              <a:t>رابطه </a:t>
            </a:r>
            <a:r>
              <a:rPr lang="fa-IR" sz="2000" b="1" i="1" dirty="0">
                <a:solidFill>
                  <a:srgbClr val="FF0000"/>
                </a:solidFill>
              </a:rPr>
              <a:t>بین مصرف غذاهای آماده و ابتلا به سکته </a:t>
            </a:r>
            <a:r>
              <a:rPr lang="fa-IR" sz="2000" b="1" i="1" dirty="0" smtClean="0">
                <a:solidFill>
                  <a:srgbClr val="FF0000"/>
                </a:solidFill>
              </a:rPr>
              <a:t>قلبی</a:t>
            </a:r>
            <a:endParaRPr lang="fa-IR" b="1" dirty="0"/>
          </a:p>
          <a:p>
            <a:pPr lvl="1" algn="r" rtl="1">
              <a:lnSpc>
                <a:spcPct val="90000"/>
              </a:lnSpc>
            </a:pPr>
            <a:r>
              <a:rPr lang="fa-IR" dirty="0"/>
              <a:t>مستقل(</a:t>
            </a:r>
            <a:r>
              <a:rPr lang="en-US" dirty="0"/>
              <a:t>independent</a:t>
            </a:r>
            <a:r>
              <a:rPr lang="fa-IR" dirty="0"/>
              <a:t>): متغیر(هایی) که تاثیرگذار است؛ </a:t>
            </a:r>
            <a:r>
              <a:rPr lang="fa-IR" sz="2000" b="1" i="1" dirty="0">
                <a:solidFill>
                  <a:srgbClr val="FF0000"/>
                </a:solidFill>
              </a:rPr>
              <a:t>مصرف غذاهای آماده</a:t>
            </a:r>
          </a:p>
          <a:p>
            <a:pPr lvl="1" algn="r" rtl="1">
              <a:lnSpc>
                <a:spcPct val="90000"/>
              </a:lnSpc>
            </a:pPr>
            <a:r>
              <a:rPr lang="fa-IR" dirty="0"/>
              <a:t>وابسته (</a:t>
            </a:r>
            <a:r>
              <a:rPr lang="en-US" dirty="0"/>
              <a:t>dependent</a:t>
            </a:r>
            <a:r>
              <a:rPr lang="fa-IR" dirty="0"/>
              <a:t>): متغیر(هایی) که تاثیر می پذیرد؛ </a:t>
            </a:r>
            <a:r>
              <a:rPr lang="fa-IR" sz="2000" b="1" i="1" dirty="0">
                <a:solidFill>
                  <a:srgbClr val="FF0000"/>
                </a:solidFill>
              </a:rPr>
              <a:t>ابتلا به سکته قلبی</a:t>
            </a:r>
          </a:p>
          <a:p>
            <a:pPr lvl="1" algn="r" rtl="1">
              <a:lnSpc>
                <a:spcPct val="90000"/>
              </a:lnSpc>
            </a:pPr>
            <a:r>
              <a:rPr lang="fa-IR" dirty="0"/>
              <a:t>زمينه اي (</a:t>
            </a:r>
            <a:r>
              <a:rPr lang="en-US" dirty="0"/>
              <a:t>demographic</a:t>
            </a:r>
            <a:r>
              <a:rPr lang="fa-IR" dirty="0"/>
              <a:t>): متغیرهایی که برای پاسخ به اهداف فرعی باید مورد سنجش قرار گیرند؛ </a:t>
            </a:r>
            <a:r>
              <a:rPr lang="fa-IR" sz="2000" b="1" i="1" dirty="0">
                <a:solidFill>
                  <a:srgbClr val="FF0000"/>
                </a:solidFill>
              </a:rPr>
              <a:t>سن، جنس و یا نوع غذاهای آماده مصرفی</a:t>
            </a:r>
          </a:p>
          <a:p>
            <a:pPr lvl="1" algn="r" rtl="1">
              <a:lnSpc>
                <a:spcPct val="90000"/>
              </a:lnSpc>
            </a:pPr>
            <a:r>
              <a:rPr lang="fa-IR" dirty="0"/>
              <a:t>مخدوش كننده (</a:t>
            </a:r>
            <a:r>
              <a:rPr lang="en-US" dirty="0"/>
              <a:t>confounder</a:t>
            </a:r>
            <a:r>
              <a:rPr lang="fa-IR" dirty="0"/>
              <a:t>): متغیرهایی که رابطه بین متغیر مستقل و وابسته را به هم می زنند؛ </a:t>
            </a:r>
            <a:r>
              <a:rPr lang="fa-IR" sz="2000" b="1" i="1" dirty="0">
                <a:solidFill>
                  <a:srgbClr val="FF0000"/>
                </a:solidFill>
              </a:rPr>
              <a:t>وضعیت اقتصادی-اجتماعی و یا وزن که می توانند شدت ارتباط بین مصرف غذاهای آماده و ابتلا به سکته را تحت تاثیر قرار دهد</a:t>
            </a:r>
            <a:endParaRPr lang="en-US" sz="2000" b="1" i="1" dirty="0">
              <a:solidFill>
                <a:srgbClr val="FF0000"/>
              </a:solidFill>
            </a:endParaRPr>
          </a:p>
        </p:txBody>
      </p:sp>
    </p:spTree>
    <p:extLst>
      <p:ext uri="{BB962C8B-B14F-4D97-AF65-F5344CB8AC3E}">
        <p14:creationId xmlns:p14="http://schemas.microsoft.com/office/powerpoint/2010/main" val="1698262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متغیر مخدوش کننده</a:t>
            </a:r>
            <a:endParaRPr lang="en-US" dirty="0"/>
          </a:p>
        </p:txBody>
      </p:sp>
      <p:sp>
        <p:nvSpPr>
          <p:cNvPr id="3" name="Content Placeholder 2"/>
          <p:cNvSpPr>
            <a:spLocks noGrp="1"/>
          </p:cNvSpPr>
          <p:nvPr>
            <p:ph idx="1"/>
          </p:nvPr>
        </p:nvSpPr>
        <p:spPr>
          <a:xfrm>
            <a:off x="457200" y="1600200"/>
            <a:ext cx="8472518" cy="5257800"/>
          </a:xfrm>
        </p:spPr>
        <p:txBody>
          <a:bodyPr/>
          <a:lstStyle/>
          <a:p>
            <a:pPr>
              <a:buNone/>
            </a:pPr>
            <a:endParaRPr lang="en-US" dirty="0"/>
          </a:p>
        </p:txBody>
      </p:sp>
      <p:sp>
        <p:nvSpPr>
          <p:cNvPr id="5" name="Rounded Rectangle 4"/>
          <p:cNvSpPr/>
          <p:nvPr/>
        </p:nvSpPr>
        <p:spPr>
          <a:xfrm>
            <a:off x="1000100" y="2857496"/>
            <a:ext cx="205740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متغییر وابسته</a:t>
            </a:r>
            <a:endParaRPr lang="en-US" sz="3200" dirty="0">
              <a:solidFill>
                <a:schemeClr val="tx1"/>
              </a:solidFill>
            </a:endParaRPr>
          </a:p>
        </p:txBody>
      </p:sp>
      <p:sp>
        <p:nvSpPr>
          <p:cNvPr id="6" name="Rounded Rectangle 5"/>
          <p:cNvSpPr/>
          <p:nvPr/>
        </p:nvSpPr>
        <p:spPr>
          <a:xfrm>
            <a:off x="5857884" y="2857496"/>
            <a:ext cx="207170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متغییر مستقل</a:t>
            </a:r>
            <a:endParaRPr lang="en-US" sz="3200" dirty="0">
              <a:solidFill>
                <a:schemeClr val="tx1"/>
              </a:solidFill>
            </a:endParaRPr>
          </a:p>
        </p:txBody>
      </p:sp>
      <p:sp>
        <p:nvSpPr>
          <p:cNvPr id="7" name="Rounded Rectangle 6"/>
          <p:cNvSpPr/>
          <p:nvPr/>
        </p:nvSpPr>
        <p:spPr>
          <a:xfrm>
            <a:off x="3786182" y="4786322"/>
            <a:ext cx="264320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متغییر مخدوش کننده</a:t>
            </a:r>
            <a:endParaRPr lang="en-US" sz="3200" dirty="0">
              <a:solidFill>
                <a:schemeClr val="tx1"/>
              </a:solidFill>
            </a:endParaRPr>
          </a:p>
        </p:txBody>
      </p:sp>
      <p:cxnSp>
        <p:nvCxnSpPr>
          <p:cNvPr id="10" name="Straight Arrow Connector 9"/>
          <p:cNvCxnSpPr/>
          <p:nvPr/>
        </p:nvCxnSpPr>
        <p:spPr>
          <a:xfrm rot="10800000">
            <a:off x="3143240" y="3286124"/>
            <a:ext cx="2500330" cy="714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p:cNvCxnSpPr>
          <p:nvPr/>
        </p:nvCxnSpPr>
        <p:spPr>
          <a:xfrm rot="5400000">
            <a:off x="6154349" y="3975498"/>
            <a:ext cx="942988" cy="535785"/>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6215074" y="4071942"/>
            <a:ext cx="1000132" cy="571504"/>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V="1">
            <a:off x="2893207" y="3893347"/>
            <a:ext cx="1071570" cy="7143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643438" y="5857892"/>
            <a:ext cx="1010213" cy="584775"/>
          </a:xfrm>
          <a:prstGeom prst="rect">
            <a:avLst/>
          </a:prstGeom>
          <a:noFill/>
        </p:spPr>
        <p:txBody>
          <a:bodyPr wrap="none" rtlCol="0">
            <a:spAutoFit/>
          </a:bodyPr>
          <a:lstStyle/>
          <a:p>
            <a:r>
              <a:rPr lang="fa-IR" sz="3200" dirty="0" smtClean="0"/>
              <a:t>سیگار</a:t>
            </a:r>
            <a:endParaRPr lang="en-US" sz="3200" dirty="0"/>
          </a:p>
        </p:txBody>
      </p:sp>
      <p:sp>
        <p:nvSpPr>
          <p:cNvPr id="31" name="TextBox 30"/>
          <p:cNvSpPr txBox="1"/>
          <p:nvPr/>
        </p:nvSpPr>
        <p:spPr>
          <a:xfrm>
            <a:off x="1000100" y="4000504"/>
            <a:ext cx="1928826" cy="584775"/>
          </a:xfrm>
          <a:prstGeom prst="rect">
            <a:avLst/>
          </a:prstGeom>
          <a:noFill/>
        </p:spPr>
        <p:txBody>
          <a:bodyPr wrap="square" rtlCol="0">
            <a:spAutoFit/>
          </a:bodyPr>
          <a:lstStyle/>
          <a:p>
            <a:r>
              <a:rPr lang="fa-IR" sz="3200" dirty="0" smtClean="0"/>
              <a:t>سرطان ریه</a:t>
            </a:r>
            <a:endParaRPr lang="en-US" sz="3200" dirty="0"/>
          </a:p>
        </p:txBody>
      </p:sp>
      <p:sp>
        <p:nvSpPr>
          <p:cNvPr id="32" name="TextBox 31"/>
          <p:cNvSpPr txBox="1"/>
          <p:nvPr/>
        </p:nvSpPr>
        <p:spPr>
          <a:xfrm>
            <a:off x="5857884" y="2143116"/>
            <a:ext cx="1816523" cy="584775"/>
          </a:xfrm>
          <a:prstGeom prst="rect">
            <a:avLst/>
          </a:prstGeom>
          <a:noFill/>
        </p:spPr>
        <p:txBody>
          <a:bodyPr wrap="none" rtlCol="0">
            <a:spAutoFit/>
          </a:bodyPr>
          <a:lstStyle/>
          <a:p>
            <a:r>
              <a:rPr lang="fa-IR" sz="3200" dirty="0" smtClean="0"/>
              <a:t>نوشیدن قهوه</a:t>
            </a:r>
            <a:endParaRPr lang="en-US" sz="3200" dirty="0"/>
          </a:p>
        </p:txBody>
      </p:sp>
      <p:sp>
        <p:nvSpPr>
          <p:cNvPr id="15" name="Rounded Rectangle 14"/>
          <p:cNvSpPr/>
          <p:nvPr/>
        </p:nvSpPr>
        <p:spPr>
          <a:xfrm>
            <a:off x="1000099" y="2881746"/>
            <a:ext cx="205740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متغییر وابسته</a:t>
            </a:r>
            <a:endParaRPr lang="en-US" sz="3200" dirty="0">
              <a:solidFill>
                <a:schemeClr val="tx1"/>
              </a:solidFill>
            </a:endParaRPr>
          </a:p>
        </p:txBody>
      </p:sp>
      <p:sp>
        <p:nvSpPr>
          <p:cNvPr id="16" name="Rounded Rectangle 15"/>
          <p:cNvSpPr/>
          <p:nvPr/>
        </p:nvSpPr>
        <p:spPr>
          <a:xfrm>
            <a:off x="5857883" y="2881746"/>
            <a:ext cx="207170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متغییر مستقل</a:t>
            </a:r>
            <a:endParaRPr lang="en-US" sz="3200" dirty="0">
              <a:solidFill>
                <a:schemeClr val="tx1"/>
              </a:solidFill>
            </a:endParaRPr>
          </a:p>
        </p:txBody>
      </p:sp>
      <p:sp>
        <p:nvSpPr>
          <p:cNvPr id="17" name="Rounded Rectangle 16"/>
          <p:cNvSpPr/>
          <p:nvPr/>
        </p:nvSpPr>
        <p:spPr>
          <a:xfrm>
            <a:off x="3786181" y="4810572"/>
            <a:ext cx="264320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smtClean="0">
                <a:solidFill>
                  <a:schemeClr val="tx1"/>
                </a:solidFill>
              </a:rPr>
              <a:t>متغییر مخدوش کننده</a:t>
            </a:r>
            <a:endParaRPr lang="en-US" sz="3200" dirty="0">
              <a:solidFill>
                <a:schemeClr val="tx1"/>
              </a:solidFill>
            </a:endParaRPr>
          </a:p>
        </p:txBody>
      </p:sp>
      <p:cxnSp>
        <p:nvCxnSpPr>
          <p:cNvPr id="18" name="Straight Arrow Connector 17"/>
          <p:cNvCxnSpPr/>
          <p:nvPr/>
        </p:nvCxnSpPr>
        <p:spPr>
          <a:xfrm rot="10800000">
            <a:off x="3143239" y="3310374"/>
            <a:ext cx="2500330" cy="714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6" idx="2"/>
          </p:cNvCxnSpPr>
          <p:nvPr/>
        </p:nvCxnSpPr>
        <p:spPr>
          <a:xfrm rot="5400000">
            <a:off x="6154348" y="3999748"/>
            <a:ext cx="942988" cy="535785"/>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643437" y="5882142"/>
            <a:ext cx="1010213" cy="584775"/>
          </a:xfrm>
          <a:prstGeom prst="rect">
            <a:avLst/>
          </a:prstGeom>
          <a:noFill/>
        </p:spPr>
        <p:txBody>
          <a:bodyPr wrap="none" rtlCol="0">
            <a:spAutoFit/>
          </a:bodyPr>
          <a:lstStyle/>
          <a:p>
            <a:r>
              <a:rPr lang="fa-IR" sz="3200" dirty="0" smtClean="0"/>
              <a:t>سیگار</a:t>
            </a:r>
            <a:endParaRPr lang="en-US" sz="3200" dirty="0"/>
          </a:p>
        </p:txBody>
      </p:sp>
      <p:sp>
        <p:nvSpPr>
          <p:cNvPr id="21" name="TextBox 20"/>
          <p:cNvSpPr txBox="1"/>
          <p:nvPr/>
        </p:nvSpPr>
        <p:spPr>
          <a:xfrm>
            <a:off x="1000099" y="4024754"/>
            <a:ext cx="1928826" cy="584775"/>
          </a:xfrm>
          <a:prstGeom prst="rect">
            <a:avLst/>
          </a:prstGeom>
          <a:noFill/>
        </p:spPr>
        <p:txBody>
          <a:bodyPr wrap="square" rtlCol="0">
            <a:spAutoFit/>
          </a:bodyPr>
          <a:lstStyle/>
          <a:p>
            <a:r>
              <a:rPr lang="fa-IR" sz="3200" dirty="0" smtClean="0"/>
              <a:t>سرطان ریه</a:t>
            </a:r>
            <a:endParaRPr lang="en-US" sz="3200" dirty="0"/>
          </a:p>
        </p:txBody>
      </p:sp>
      <p:sp>
        <p:nvSpPr>
          <p:cNvPr id="22" name="TextBox 21"/>
          <p:cNvSpPr txBox="1"/>
          <p:nvPr/>
        </p:nvSpPr>
        <p:spPr>
          <a:xfrm>
            <a:off x="5857883" y="2167366"/>
            <a:ext cx="1816523" cy="584775"/>
          </a:xfrm>
          <a:prstGeom prst="rect">
            <a:avLst/>
          </a:prstGeom>
          <a:noFill/>
        </p:spPr>
        <p:txBody>
          <a:bodyPr wrap="none" rtlCol="0">
            <a:spAutoFit/>
          </a:bodyPr>
          <a:lstStyle/>
          <a:p>
            <a:r>
              <a:rPr lang="fa-IR" sz="3200" dirty="0" smtClean="0"/>
              <a:t>نوشیدن قهوه</a:t>
            </a:r>
            <a:endParaRPr lang="en-US" sz="3200" dirty="0"/>
          </a:p>
        </p:txBody>
      </p:sp>
    </p:spTree>
    <p:extLst>
      <p:ext uri="{BB962C8B-B14F-4D97-AF65-F5344CB8AC3E}">
        <p14:creationId xmlns:p14="http://schemas.microsoft.com/office/powerpoint/2010/main" val="193950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متغیر مخدوش کننده</a:t>
            </a:r>
            <a:endParaRPr lang="en-US" b="1" dirty="0"/>
          </a:p>
        </p:txBody>
      </p:sp>
      <p:sp>
        <p:nvSpPr>
          <p:cNvPr id="3" name="Content Placeholder 2"/>
          <p:cNvSpPr>
            <a:spLocks noGrp="1"/>
          </p:cNvSpPr>
          <p:nvPr>
            <p:ph idx="1"/>
          </p:nvPr>
        </p:nvSpPr>
        <p:spPr/>
        <p:txBody>
          <a:bodyPr/>
          <a:lstStyle/>
          <a:p>
            <a:pPr lvl="0" algn="r" rtl="1">
              <a:buFont typeface="Wingdings" pitchFamily="2" charset="2"/>
              <a:buChar char="v"/>
              <a:defRPr/>
            </a:pPr>
            <a:r>
              <a:rPr lang="fa-IR" b="1" dirty="0">
                <a:cs typeface="2  Nazanin" pitchFamily="2" charset="-78"/>
              </a:rPr>
              <a:t>خصوصیات متغیر مخدوش کننده</a:t>
            </a:r>
          </a:p>
          <a:p>
            <a:pPr lvl="0" algn="r" rtl="1">
              <a:buNone/>
              <a:defRPr/>
            </a:pPr>
            <a:endParaRPr lang="fa-IR" b="1" dirty="0">
              <a:cs typeface="2  Nazanin" pitchFamily="2" charset="-78"/>
            </a:endParaRPr>
          </a:p>
          <a:p>
            <a:pPr lvl="0" algn="r" rtl="1">
              <a:defRPr/>
            </a:pPr>
            <a:r>
              <a:rPr lang="fa-IR" dirty="0">
                <a:cs typeface="2  Nazanin" pitchFamily="2" charset="-78"/>
              </a:rPr>
              <a:t>به تنهایی </a:t>
            </a:r>
            <a:r>
              <a:rPr lang="en-US" dirty="0">
                <a:cs typeface="2  Nazanin" pitchFamily="2" charset="-78"/>
              </a:rPr>
              <a:t>Risk Factor</a:t>
            </a:r>
            <a:r>
              <a:rPr lang="fa-IR" dirty="0">
                <a:cs typeface="2  Nazanin" pitchFamily="2" charset="-78"/>
              </a:rPr>
              <a:t> مستقلی برای متغیر وابسته محسوب می شود</a:t>
            </a:r>
          </a:p>
          <a:p>
            <a:pPr lvl="0" algn="r" rtl="1">
              <a:defRPr/>
            </a:pPr>
            <a:r>
              <a:rPr lang="fa-IR" dirty="0">
                <a:cs typeface="2  Nazanin" pitchFamily="2" charset="-78"/>
              </a:rPr>
              <a:t>با متغیر مستقل در ارتباط است بطوریکه غالباً آن ها را با هم می بینیم</a:t>
            </a:r>
          </a:p>
          <a:p>
            <a:pPr lvl="0" algn="r" rtl="1">
              <a:defRPr/>
            </a:pPr>
            <a:r>
              <a:rPr lang="fa-IR" dirty="0">
                <a:cs typeface="2  Nazanin" pitchFamily="2" charset="-78"/>
              </a:rPr>
              <a:t>متغیر بین راهی نیست</a:t>
            </a:r>
            <a:endParaRPr lang="en-US" dirty="0">
              <a:cs typeface="2  Nazanin" pitchFamily="2" charset="-78"/>
            </a:endParaRPr>
          </a:p>
          <a:p>
            <a:endParaRPr lang="en-US" dirty="0"/>
          </a:p>
        </p:txBody>
      </p:sp>
    </p:spTree>
    <p:extLst>
      <p:ext uri="{BB962C8B-B14F-4D97-AF65-F5344CB8AC3E}">
        <p14:creationId xmlns:p14="http://schemas.microsoft.com/office/powerpoint/2010/main" val="1543392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تعریف متغیرها</a:t>
            </a:r>
            <a:endParaRPr lang="en-US" b="1" dirty="0"/>
          </a:p>
        </p:txBody>
      </p:sp>
      <p:sp>
        <p:nvSpPr>
          <p:cNvPr id="3" name="Content Placeholder 2"/>
          <p:cNvSpPr>
            <a:spLocks noGrp="1"/>
          </p:cNvSpPr>
          <p:nvPr>
            <p:ph idx="1"/>
          </p:nvPr>
        </p:nvSpPr>
        <p:spPr>
          <a:xfrm>
            <a:off x="457200" y="1600200"/>
            <a:ext cx="8229600" cy="5069160"/>
          </a:xfrm>
        </p:spPr>
        <p:txBody>
          <a:bodyPr>
            <a:normAutofit/>
          </a:bodyPr>
          <a:lstStyle/>
          <a:p>
            <a:pPr algn="just" rtl="1"/>
            <a:r>
              <a:rPr lang="fa-IR" b="1" dirty="0">
                <a:solidFill>
                  <a:srgbClr val="FF0000"/>
                </a:solidFill>
                <a:effectLst>
                  <a:outerShdw blurRad="38100" dist="38100" dir="2700000" algn="tl">
                    <a:srgbClr val="000000">
                      <a:alpha val="43137"/>
                    </a:srgbClr>
                  </a:outerShdw>
                </a:effectLst>
              </a:rPr>
              <a:t>تعريف علمي</a:t>
            </a:r>
            <a:r>
              <a:rPr lang="fa-IR" dirty="0" smtClean="0"/>
              <a:t>:</a:t>
            </a:r>
          </a:p>
          <a:p>
            <a:pPr marL="0" indent="0" algn="just" rtl="1">
              <a:buNone/>
            </a:pPr>
            <a:r>
              <a:rPr lang="fa-IR" dirty="0" smtClean="0"/>
              <a:t>-  </a:t>
            </a:r>
            <a:r>
              <a:rPr lang="fa-IR" sz="2800" dirty="0"/>
              <a:t>از زاویه علمی متغیر چه تعریفی دارد، مثلاً جنس یعنی ژنوتیپ افراد از نظر دارا بودن کروموزم </a:t>
            </a:r>
            <a:r>
              <a:rPr lang="en-US" sz="2800" dirty="0"/>
              <a:t>y</a:t>
            </a:r>
            <a:r>
              <a:rPr lang="fa-IR" sz="2800" dirty="0"/>
              <a:t>، و یا فشار خون سیستولیک یعنی حداکثر فشار وارد بر جدار شریانها در زمان انقباض بطن چپ</a:t>
            </a:r>
          </a:p>
          <a:p>
            <a:pPr algn="just" rtl="1"/>
            <a:endParaRPr lang="fa-IR" sz="1600" b="1" dirty="0">
              <a:solidFill>
                <a:srgbClr val="FF0000"/>
              </a:solidFill>
              <a:effectLst>
                <a:outerShdw blurRad="38100" dist="38100" dir="2700000" algn="tl">
                  <a:srgbClr val="000000">
                    <a:alpha val="43137"/>
                  </a:srgbClr>
                </a:outerShdw>
              </a:effectLst>
            </a:endParaRPr>
          </a:p>
          <a:p>
            <a:pPr algn="just" rtl="1"/>
            <a:r>
              <a:rPr lang="fa-IR" b="1" dirty="0">
                <a:solidFill>
                  <a:srgbClr val="FF0000"/>
                </a:solidFill>
                <a:effectLst>
                  <a:outerShdw blurRad="38100" dist="38100" dir="2700000" algn="tl">
                    <a:srgbClr val="000000">
                      <a:alpha val="43137"/>
                    </a:srgbClr>
                  </a:outerShdw>
                </a:effectLst>
              </a:rPr>
              <a:t>تعريف عملي</a:t>
            </a:r>
            <a:r>
              <a:rPr lang="fa-IR" dirty="0" smtClean="0"/>
              <a:t>:</a:t>
            </a:r>
          </a:p>
          <a:p>
            <a:pPr algn="just" rtl="1"/>
            <a:r>
              <a:rPr lang="fa-IR" dirty="0" smtClean="0"/>
              <a:t> </a:t>
            </a:r>
            <a:r>
              <a:rPr lang="fa-IR" sz="2600" dirty="0"/>
              <a:t>یعنی متغیر مورد نظر چگونه سنجیده می شود مثلاً برای جنس ممکن است نوشته شود برداشت مشاهده گر، یا گفته فرد، یا جنس نوشته شده در شناسنامه که در صورت ارایه این تعریف عملی باید شناسنامه همه افراد در تحقیق دیده شود</a:t>
            </a:r>
            <a:r>
              <a:rPr lang="fa-IR" sz="2600" dirty="0" smtClean="0"/>
              <a:t>.</a:t>
            </a:r>
            <a:endParaRPr lang="fa-IR" sz="2600" dirty="0"/>
          </a:p>
        </p:txBody>
      </p:sp>
    </p:spTree>
    <p:extLst>
      <p:ext uri="{BB962C8B-B14F-4D97-AF65-F5344CB8AC3E}">
        <p14:creationId xmlns:p14="http://schemas.microsoft.com/office/powerpoint/2010/main" val="2808449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abolic syndrome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متغییرها</Template>
  <TotalTime>33</TotalTime>
  <Words>604</Words>
  <Application>Microsoft Office PowerPoint</Application>
  <PresentationFormat>On-screen Show (4:3)</PresentationFormat>
  <Paragraphs>114</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Metabolic syndrome  </vt:lpstr>
      <vt:lpstr>علی  حسین زاده عضو هيئت علمي گروه پزشکی اجتماعی </vt:lpstr>
      <vt:lpstr>متغیر</vt:lpstr>
      <vt:lpstr>جایگاه متغیرها در تحقیق</vt:lpstr>
      <vt:lpstr>انواع متغیرها</vt:lpstr>
      <vt:lpstr>نقش متغیرها</vt:lpstr>
      <vt:lpstr>نقش متغیرها</vt:lpstr>
      <vt:lpstr>متغیر مخدوش کننده</vt:lpstr>
      <vt:lpstr>متغیر مخدوش کننده</vt:lpstr>
      <vt:lpstr>تعریف متغیرها</vt:lpstr>
      <vt:lpstr>واحد متغیرها</vt:lpstr>
      <vt:lpstr>بررسی رابطه بین دو عامل شاخص توده بدنی و مصرف سیگار بر بروز سکته قلبی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متغیر</dc:title>
  <dc:creator>ali hosseinzade</dc:creator>
  <cp:lastModifiedBy>ali hosseinzade</cp:lastModifiedBy>
  <cp:revision>4</cp:revision>
  <dcterms:created xsi:type="dcterms:W3CDTF">2013-11-22T13:55:29Z</dcterms:created>
  <dcterms:modified xsi:type="dcterms:W3CDTF">2013-11-22T15:37:59Z</dcterms:modified>
</cp:coreProperties>
</file>