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5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58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381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707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19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417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513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036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1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699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44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595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9320-CF82-43EB-929F-A43511200268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9F81B-8901-4A47-9B00-53BED6EFD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494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انتشار یافته ها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  <a:latin typeface="Arial" charset="0"/>
                <a:cs typeface="Arial" charset="0"/>
              </a:rPr>
              <a:t>آقای دکتر حق دوست </a:t>
            </a:r>
            <a:endParaRPr lang="fa-IR" b="1" dirty="0">
              <a:solidFill>
                <a:schemeClr val="tx2">
                  <a:lumMod val="10000"/>
                </a:schemeClr>
              </a:solidFill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055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اهمیت انتشار نتایج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تا نتایج کاربردی شوند</a:t>
            </a:r>
          </a:p>
          <a:p>
            <a:pPr algn="r" rtl="1"/>
            <a:r>
              <a:rPr lang="fa-IR" dirty="0" smtClean="0"/>
              <a:t>تا دیگران مطلع شوند و جلوی دوباره کاری گرفته شده و به تحقیقات دیگران کمک شود</a:t>
            </a:r>
          </a:p>
          <a:p>
            <a:pPr algn="r" rtl="1"/>
            <a:r>
              <a:rPr lang="fa-IR" dirty="0" smtClean="0"/>
              <a:t>به بسط علم بیانجامد</a:t>
            </a:r>
          </a:p>
          <a:p>
            <a:pPr algn="r" rtl="1"/>
            <a:r>
              <a:rPr lang="fa-IR" dirty="0" smtClean="0"/>
              <a:t>برای مجری و مجریان و البته سازمانهای حمایت کننده امتیاز آور باشد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055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اشکال انتشار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انتشار کتاب: دشوار است ولی پاینده</a:t>
            </a:r>
          </a:p>
          <a:p>
            <a:pPr algn="r" rtl="1"/>
            <a:r>
              <a:rPr lang="fa-IR" dirty="0" smtClean="0"/>
              <a:t>انتشار الکترونیکی در سایتهای مرتبط: ممکن است سخت و دشوار باشد ولی در صورت صحیح انجام شدن یک روش آسان برای دستیابی مشتریان خواهد بود</a:t>
            </a:r>
          </a:p>
          <a:p>
            <a:pPr algn="r" rtl="1"/>
            <a:r>
              <a:rPr lang="fa-IR" dirty="0" smtClean="0"/>
              <a:t>چاپ مقاله: بهترین شیوه گسترش و انتشار نتایج است ولی طبیعی است که محدودیتهای خاص خود را نیز دارد</a:t>
            </a:r>
          </a:p>
          <a:p>
            <a:pPr algn="r" rtl="1"/>
            <a:r>
              <a:rPr lang="fa-IR" dirty="0" smtClean="0"/>
              <a:t>تبدیل یافته ها به برنامه های رادیو تلویزیونی، سی-دی، پوستر و پمفلت و یا مقالات روزنامه ای</a:t>
            </a:r>
          </a:p>
          <a:p>
            <a:pPr algn="r" rtl="1"/>
            <a:r>
              <a:rPr lang="fa-IR" dirty="0" smtClean="0"/>
              <a:t>ارایه در کنگره</a:t>
            </a:r>
            <a:r>
              <a:rPr lang="en-US" dirty="0" smtClean="0"/>
              <a:t> </a:t>
            </a:r>
            <a:r>
              <a:rPr lang="fa-IR" dirty="0" smtClean="0"/>
              <a:t>ها و یا  سخنرانیهای ساده در جامعه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729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وظیفه نویسنده مسئول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متاسفانه باور درستی از وظایف نویسنده مسئول در جامعه علمی وجود ندارد</a:t>
            </a:r>
          </a:p>
          <a:p>
            <a:pPr algn="r" rtl="1"/>
            <a:r>
              <a:rPr lang="fa-IR" dirty="0" smtClean="0"/>
              <a:t>نویسنده مسئول باید کسی باشد که به کل طرح و مباحث علمی آن احاطه داشته و بتواند پاسخگوی افرادی باشد که بعد از خواندن مقاله، سوالاتی مطرح می کنند</a:t>
            </a:r>
          </a:p>
          <a:p>
            <a:pPr algn="r" rtl="1"/>
            <a:r>
              <a:rPr lang="fa-IR" dirty="0" smtClean="0"/>
              <a:t>همچنین نویسنده مسئول باید در دسترس بوده و بتوان به راحتی با وی ارتباط برقرار نمود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802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اجرایی نمودن یافته های تحقیق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کاربردی ترین تحقیق بی ارزش خواهد بود اگر نتایج آن کتابخانه ای شده و یا به مخاطب مربوطه نرسد</a:t>
            </a:r>
          </a:p>
          <a:p>
            <a:pPr algn="r" rtl="1"/>
            <a:r>
              <a:rPr lang="fa-IR" dirty="0" smtClean="0"/>
              <a:t>باید تلاش نمود تا استفاده عملی از نتایج تحقیق صورت گیرد و این مهم باید جزیی از وظایف محقق دیده شود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857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توصیه آخر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در دنیا انفجار علمی همه ما با اطلاعات بسیار زیاد در حال بمباران شدن هستیم. لذا زمانی می توانید دیگران را به خواندن یافته های خود ترغیب نمایید که</a:t>
            </a:r>
          </a:p>
          <a:p>
            <a:pPr lvl="1" algn="r" rtl="1"/>
            <a:r>
              <a:rPr lang="fa-IR" dirty="0" smtClean="0"/>
              <a:t>مختصر و مفید بنویسید</a:t>
            </a:r>
          </a:p>
          <a:p>
            <a:pPr lvl="1" algn="r" rtl="1"/>
            <a:r>
              <a:rPr lang="fa-IR" dirty="0" smtClean="0"/>
              <a:t>با بسته بندی زیبا ارایه دهید</a:t>
            </a:r>
          </a:p>
          <a:p>
            <a:pPr lvl="1" algn="r" rtl="1"/>
            <a:r>
              <a:rPr lang="fa-IR" dirty="0" smtClean="0"/>
              <a:t>در زمان مناسب و به مخاطبین مشخص ارایه نمایید</a:t>
            </a:r>
          </a:p>
          <a:p>
            <a:pPr lvl="1" algn="r" rtl="1"/>
            <a:r>
              <a:rPr lang="fa-IR" dirty="0" smtClean="0"/>
              <a:t>با ساده ترین شکل ممکن افراد بتوانند به یافته های شما دست یابند</a:t>
            </a:r>
          </a:p>
          <a:p>
            <a:pPr lvl="1" algn="r" rtl="1"/>
            <a:r>
              <a:rPr lang="fa-IR" dirty="0" smtClean="0"/>
              <a:t>نهایتاً با کمترین نقص و اشکال علمی باشد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01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88341" y="593357"/>
            <a:ext cx="5010929" cy="1740229"/>
          </a:xfrm>
          <a:prstGeom prst="ellipse">
            <a:avLst/>
          </a:prstGeom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Down Arrow 4"/>
          <p:cNvSpPr/>
          <p:nvPr/>
        </p:nvSpPr>
        <p:spPr>
          <a:xfrm>
            <a:off x="4016019" y="4854589"/>
            <a:ext cx="971110" cy="621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" name="Group 5"/>
          <p:cNvGrpSpPr/>
          <p:nvPr/>
        </p:nvGrpSpPr>
        <p:grpSpPr>
          <a:xfrm>
            <a:off x="2170910" y="5351798"/>
            <a:ext cx="4661329" cy="1165332"/>
            <a:chOff x="1784135" y="5010929"/>
            <a:chExt cx="4661329" cy="1165332"/>
          </a:xfrm>
        </p:grpSpPr>
        <p:sp>
          <p:nvSpPr>
            <p:cNvPr id="17" name="Rectangle 16"/>
            <p:cNvSpPr/>
            <p:nvPr/>
          </p:nvSpPr>
          <p:spPr>
            <a:xfrm>
              <a:off x="1784135" y="5010929"/>
              <a:ext cx="4661329" cy="116533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1784135" y="5010929"/>
              <a:ext cx="4661329" cy="11653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9392" tIns="469392" rIns="469392" bIns="469392" numCol="1" spcCol="1270" anchor="ctr" anchorCtr="0">
              <a:noAutofit/>
            </a:bodyPr>
            <a:lstStyle/>
            <a:p>
              <a:pPr lvl="0" algn="ctr" defTabSz="2933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6600" kern="1200" dirty="0" smtClean="0"/>
                <a:t>سوال</a:t>
              </a:r>
              <a:endParaRPr lang="en-US" sz="66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10144" y="2467989"/>
            <a:ext cx="1747998" cy="1747998"/>
            <a:chOff x="3423369" y="2127120"/>
            <a:chExt cx="1747998" cy="1747998"/>
          </a:xfrm>
        </p:grpSpPr>
        <p:sp>
          <p:nvSpPr>
            <p:cNvPr id="15" name="Oval 14"/>
            <p:cNvSpPr/>
            <p:nvPr/>
          </p:nvSpPr>
          <p:spPr>
            <a:xfrm>
              <a:off x="3423369" y="2127120"/>
              <a:ext cx="1747998" cy="174799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8"/>
            <p:cNvSpPr/>
            <p:nvPr/>
          </p:nvSpPr>
          <p:spPr>
            <a:xfrm>
              <a:off x="3679357" y="2383108"/>
              <a:ext cx="1236022" cy="12360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6500" kern="1200" dirty="0" smtClean="0"/>
                <a:t>؟</a:t>
              </a:r>
              <a:endParaRPr lang="en-US" sz="65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59354" y="1156601"/>
            <a:ext cx="1747998" cy="1747998"/>
            <a:chOff x="2172579" y="815732"/>
            <a:chExt cx="1747998" cy="1747998"/>
          </a:xfrm>
        </p:grpSpPr>
        <p:sp>
          <p:nvSpPr>
            <p:cNvPr id="13" name="Oval 12"/>
            <p:cNvSpPr/>
            <p:nvPr/>
          </p:nvSpPr>
          <p:spPr>
            <a:xfrm>
              <a:off x="2172579" y="815732"/>
              <a:ext cx="1747998" cy="174799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17936"/>
                <a:satOff val="-2012"/>
                <a:lumOff val="12840"/>
                <a:alphaOff val="0"/>
              </a:schemeClr>
            </a:fillRef>
            <a:effectRef idx="0">
              <a:schemeClr val="accent2">
                <a:shade val="80000"/>
                <a:hueOff val="-17936"/>
                <a:satOff val="-2012"/>
                <a:lumOff val="1284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10"/>
            <p:cNvSpPr/>
            <p:nvPr/>
          </p:nvSpPr>
          <p:spPr>
            <a:xfrm>
              <a:off x="2428567" y="1071720"/>
              <a:ext cx="1236022" cy="12360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6500" kern="1200" dirty="0" smtClean="0"/>
                <a:t>؟</a:t>
              </a:r>
              <a:endParaRPr lang="en-US" sz="65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346197" y="733974"/>
            <a:ext cx="1747998" cy="1747998"/>
            <a:chOff x="3959422" y="393105"/>
            <a:chExt cx="1747998" cy="1747998"/>
          </a:xfrm>
        </p:grpSpPr>
        <p:sp>
          <p:nvSpPr>
            <p:cNvPr id="11" name="Oval 10"/>
            <p:cNvSpPr/>
            <p:nvPr/>
          </p:nvSpPr>
          <p:spPr>
            <a:xfrm>
              <a:off x="3959422" y="393105"/>
              <a:ext cx="1747998" cy="174799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35872"/>
                <a:satOff val="-4024"/>
                <a:lumOff val="25680"/>
                <a:alphaOff val="0"/>
              </a:schemeClr>
            </a:fillRef>
            <a:effectRef idx="0">
              <a:schemeClr val="accent2">
                <a:shade val="80000"/>
                <a:hueOff val="-35872"/>
                <a:satOff val="-4024"/>
                <a:lumOff val="2568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2"/>
            <p:cNvSpPr/>
            <p:nvPr/>
          </p:nvSpPr>
          <p:spPr>
            <a:xfrm>
              <a:off x="4215410" y="649093"/>
              <a:ext cx="1236022" cy="12360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6500" kern="1200" dirty="0" smtClean="0"/>
                <a:t>؟</a:t>
              </a:r>
              <a:endParaRPr lang="en-US" sz="6500" kern="1200" dirty="0"/>
            </a:p>
          </p:txBody>
        </p:sp>
      </p:grpSp>
      <p:sp>
        <p:nvSpPr>
          <p:cNvPr id="10" name="Shape 9"/>
          <p:cNvSpPr/>
          <p:nvPr/>
        </p:nvSpPr>
        <p:spPr>
          <a:xfrm>
            <a:off x="1852891" y="340869"/>
            <a:ext cx="5438217" cy="4350574"/>
          </a:xfrm>
          <a:prstGeom prst="funnel">
            <a:avLst/>
          </a:pr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217316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312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انتشار یافته ها</vt:lpstr>
      <vt:lpstr>اهمیت انتشار نتایج</vt:lpstr>
      <vt:lpstr>اشکال انتشار</vt:lpstr>
      <vt:lpstr>وظیفه نویسنده مسئول</vt:lpstr>
      <vt:lpstr>اجرایی نمودن یافته های تحقیق</vt:lpstr>
      <vt:lpstr>توصیه آخر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انتشار یافته ها</dc:title>
  <dc:creator>ali hosseinzade</dc:creator>
  <cp:lastModifiedBy>parastari3</cp:lastModifiedBy>
  <cp:revision>4</cp:revision>
  <dcterms:created xsi:type="dcterms:W3CDTF">2013-12-06T20:44:05Z</dcterms:created>
  <dcterms:modified xsi:type="dcterms:W3CDTF">2013-12-08T05:54:30Z</dcterms:modified>
</cp:coreProperties>
</file>