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2" r:id="rId2"/>
  </p:sldMasterIdLst>
  <p:notesMasterIdLst>
    <p:notesMasterId r:id="rId64"/>
  </p:notesMasterIdLst>
  <p:sldIdLst>
    <p:sldId id="289" r:id="rId3"/>
    <p:sldId id="290" r:id="rId4"/>
    <p:sldId id="360" r:id="rId5"/>
    <p:sldId id="261" r:id="rId6"/>
    <p:sldId id="325" r:id="rId7"/>
    <p:sldId id="345" r:id="rId8"/>
    <p:sldId id="327" r:id="rId9"/>
    <p:sldId id="328" r:id="rId10"/>
    <p:sldId id="346" r:id="rId11"/>
    <p:sldId id="329" r:id="rId12"/>
    <p:sldId id="282" r:id="rId13"/>
    <p:sldId id="343" r:id="rId14"/>
    <p:sldId id="335" r:id="rId15"/>
    <p:sldId id="348" r:id="rId16"/>
    <p:sldId id="268" r:id="rId17"/>
    <p:sldId id="269" r:id="rId18"/>
    <p:sldId id="338" r:id="rId19"/>
    <p:sldId id="337" r:id="rId20"/>
    <p:sldId id="339" r:id="rId21"/>
    <p:sldId id="340" r:id="rId22"/>
    <p:sldId id="341" r:id="rId23"/>
    <p:sldId id="342" r:id="rId24"/>
    <p:sldId id="270" r:id="rId25"/>
    <p:sldId id="358" r:id="rId26"/>
    <p:sldId id="271" r:id="rId27"/>
    <p:sldId id="266" r:id="rId28"/>
    <p:sldId id="272" r:id="rId29"/>
    <p:sldId id="333" r:id="rId30"/>
    <p:sldId id="334" r:id="rId31"/>
    <p:sldId id="350" r:id="rId32"/>
    <p:sldId id="351" r:id="rId33"/>
    <p:sldId id="273" r:id="rId34"/>
    <p:sldId id="344" r:id="rId35"/>
    <p:sldId id="278" r:id="rId36"/>
    <p:sldId id="316" r:id="rId37"/>
    <p:sldId id="352" r:id="rId38"/>
    <p:sldId id="287" r:id="rId39"/>
    <p:sldId id="284" r:id="rId40"/>
    <p:sldId id="321" r:id="rId41"/>
    <p:sldId id="322" r:id="rId42"/>
    <p:sldId id="355" r:id="rId43"/>
    <p:sldId id="353" r:id="rId44"/>
    <p:sldId id="285" r:id="rId45"/>
    <p:sldId id="292" r:id="rId46"/>
    <p:sldId id="286" r:id="rId47"/>
    <p:sldId id="296" r:id="rId48"/>
    <p:sldId id="294" r:id="rId49"/>
    <p:sldId id="298" r:id="rId50"/>
    <p:sldId id="300" r:id="rId51"/>
    <p:sldId id="302" r:id="rId52"/>
    <p:sldId id="304" r:id="rId53"/>
    <p:sldId id="305" r:id="rId54"/>
    <p:sldId id="308" r:id="rId55"/>
    <p:sldId id="306" r:id="rId56"/>
    <p:sldId id="309" r:id="rId57"/>
    <p:sldId id="359" r:id="rId58"/>
    <p:sldId id="310" r:id="rId59"/>
    <p:sldId id="311" r:id="rId60"/>
    <p:sldId id="313" r:id="rId61"/>
    <p:sldId id="314" r:id="rId62"/>
    <p:sldId id="35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CC5F-6BC6-407D-A052-5A369FB7A6C7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89B6F-B2BB-479D-978C-5B66ED711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02F59-FBE8-4C75-9E27-7E0B2B2724EE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861B65-2A3C-4CD7-B8BC-0969796DF4AE}" type="slidenum">
              <a:rPr lang="ar-SA" altLang="fa-IR" sz="1200" smtClean="0"/>
              <a:pPr eaLnBrk="1" hangingPunct="1"/>
              <a:t>13</a:t>
            </a:fld>
            <a:endParaRPr lang="en-US" altLang="fa-IR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2A72047-953F-49DA-9190-121FADAAEDDA}" type="slidenum">
              <a:rPr lang="ar-SA" altLang="fa-IR" sz="1200" smtClean="0"/>
              <a:pPr eaLnBrk="1" hangingPunct="1"/>
              <a:t>24</a:t>
            </a:fld>
            <a:endParaRPr lang="en-US" altLang="fa-I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9B6F-B2BB-479D-978C-5B66ED711B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9B6F-B2BB-479D-978C-5B66ED711B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7F3DB-1BEF-4ECF-BBE6-89DA9475733D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7DCD2A-F87A-4404-8AAC-C08EF9F20CFC}" type="slidenum">
              <a:rPr lang="fa-IR" altLang="en-US" smtClean="0"/>
              <a:pPr eaLnBrk="1" hangingPunct="1"/>
              <a:t>56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0DB4392-A20C-4848-8483-832311852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213A41-6703-40BF-AB3F-A07C611FB01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E43371-863A-47A5-8725-5EC936C3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44675"/>
            <a:ext cx="34559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انواع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a-IR" altLang="fa-IR" dirty="0">
                <a:solidFill>
                  <a:srgbClr val="000066"/>
                </a:solidFill>
              </a:rPr>
              <a:t>بنیادی </a:t>
            </a:r>
            <a:r>
              <a:rPr lang="ar-SA" altLang="fa-IR" dirty="0">
                <a:solidFill>
                  <a:srgbClr val="000066"/>
                </a:solidFill>
              </a:rPr>
              <a:t>–</a:t>
            </a:r>
            <a:r>
              <a:rPr lang="fa-IR" altLang="fa-IR" dirty="0"/>
              <a:t> تحقیقاتی که کاربرد نتایج آنها در حال حاضر مشهود نیست.</a:t>
            </a: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a-IR" altLang="fa-IR" dirty="0">
                <a:solidFill>
                  <a:srgbClr val="000066"/>
                </a:solidFill>
              </a:rPr>
              <a:t>کاربردی </a:t>
            </a:r>
            <a:r>
              <a:rPr lang="ar-SA" altLang="fa-IR" dirty="0">
                <a:solidFill>
                  <a:srgbClr val="000066"/>
                </a:solidFill>
              </a:rPr>
              <a:t>–</a:t>
            </a:r>
            <a:r>
              <a:rPr lang="fa-IR" altLang="fa-IR" dirty="0"/>
              <a:t> تحقیقاتی که در راستای نیازهای جامعه بوده و کاربرد نتایج آنها در جامعه مشهود است.</a:t>
            </a: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a-IR" altLang="fa-IR" dirty="0">
                <a:solidFill>
                  <a:srgbClr val="000066"/>
                </a:solidFill>
              </a:rPr>
              <a:t>بنیادی </a:t>
            </a:r>
            <a:r>
              <a:rPr lang="ar-SA" altLang="fa-IR" dirty="0">
                <a:solidFill>
                  <a:srgbClr val="000066"/>
                </a:solidFill>
              </a:rPr>
              <a:t>–</a:t>
            </a:r>
            <a:r>
              <a:rPr lang="fa-IR" altLang="fa-IR" dirty="0"/>
              <a:t> کاربردی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6248400" cy="6826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 </a:t>
            </a:r>
            <a:r>
              <a:rPr lang="ar-SA" sz="3600" dirty="0" smtClean="0">
                <a:solidFill>
                  <a:schemeClr val="bg1"/>
                </a:solidFill>
                <a:cs typeface="B Titr" pitchFamily="2" charset="-78"/>
              </a:rPr>
              <a:t>برنامه يا طرح كار</a:t>
            </a: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 تحقيق </a:t>
            </a: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(</a:t>
            </a: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پروپوزال</a:t>
            </a: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)</a:t>
            </a:r>
            <a:endParaRPr lang="en-US" sz="20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20000" cy="4724400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150000"/>
              </a:lnSpc>
            </a:pPr>
            <a:r>
              <a:rPr lang="en-US" dirty="0" smtClean="0">
                <a:cs typeface="Titr" pitchFamily="2" charset="-78"/>
              </a:rPr>
              <a:t> </a:t>
            </a:r>
            <a:r>
              <a:rPr lang="fa-IR" dirty="0" smtClean="0">
                <a:cs typeface="Titr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>پروپوزال</a:t>
            </a:r>
            <a:r>
              <a:rPr lang="fa-IR" dirty="0" smtClean="0">
                <a:solidFill>
                  <a:srgbClr val="FF3300"/>
                </a:solidFill>
                <a:cs typeface="B Titr" pitchFamily="2" charset="-78"/>
              </a:rPr>
              <a:t> </a:t>
            </a:r>
            <a:r>
              <a:rPr lang="ar-SA" dirty="0" smtClean="0">
                <a:cs typeface="B Titr" pitchFamily="2" charset="-78"/>
              </a:rPr>
              <a:t>چارچوبي است كه اجزاء مختلف يك طرح تحفيقاتي وچگونگي ارتباط آنها با يكديگر را روشن مي سازد.</a:t>
            </a:r>
            <a:r>
              <a:rPr lang="fa-IR" dirty="0" smtClean="0">
                <a:cs typeface="B Titr" pitchFamily="2" charset="-78"/>
              </a:rPr>
              <a:t> </a:t>
            </a:r>
          </a:p>
          <a:p>
            <a:pPr algn="just" rtl="1" eaLnBrk="1" hangingPunct="1">
              <a:lnSpc>
                <a:spcPct val="150000"/>
              </a:lnSpc>
            </a:pPr>
            <a:endParaRPr lang="fa-IR" dirty="0" smtClean="0">
              <a:cs typeface="B Titr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پروپوزال: </a:t>
            </a:r>
            <a:r>
              <a:rPr lang="fa-IR" dirty="0" smtClean="0">
                <a:cs typeface="B Titr" pitchFamily="2" charset="-78"/>
              </a:rPr>
              <a:t>پروتکل یا دستورالعمل های انجام پژوهش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ضرورت انجام پژوهش، نوشتن پروپوزال است.</a:t>
            </a:r>
          </a:p>
          <a:p>
            <a:pPr algn="ctr" rtl="1" eaLnBrk="1" hangingPunct="1">
              <a:lnSpc>
                <a:spcPct val="150000"/>
              </a:lnSpc>
            </a:pPr>
            <a:endParaRPr lang="en-US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56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43000"/>
            <a:ext cx="6965245" cy="6096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CC3399"/>
                </a:solidFill>
                <a:cs typeface="Zar" charset="-78"/>
              </a:rPr>
              <a:t>چرا بايد طرح پژوهشی تهیه شود؟</a:t>
            </a:r>
            <a:r>
              <a:rPr lang="en-US" b="1" dirty="0">
                <a:solidFill>
                  <a:srgbClr val="CC3399"/>
                </a:solidFill>
                <a:cs typeface="Zar" charset="-78"/>
              </a:rPr>
              <a:t/>
            </a:r>
            <a:br>
              <a:rPr lang="en-US" b="1" dirty="0">
                <a:solidFill>
                  <a:srgbClr val="CC3399"/>
                </a:solidFill>
                <a:cs typeface="Zar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CC3399"/>
                </a:solidFill>
                <a:cs typeface="B Lotus" pitchFamily="2" charset="-78"/>
              </a:rPr>
              <a:t>جلب منابع</a:t>
            </a:r>
            <a:r>
              <a:rPr lang="fa-IR" dirty="0">
                <a:cs typeface="B Lotus" pitchFamily="2" charset="-78"/>
              </a:rPr>
              <a:t> اعتباری یا خدماتی از سازمان های ذینفع؛</a:t>
            </a:r>
          </a:p>
          <a:p>
            <a:pPr algn="r" rtl="1"/>
            <a:endParaRPr lang="fa-IR" dirty="0">
              <a:cs typeface="B Lotus" pitchFamily="2" charset="-78"/>
            </a:endParaRPr>
          </a:p>
          <a:p>
            <a:pPr algn="r" rtl="1"/>
            <a:r>
              <a:rPr lang="fa-IR" b="1" dirty="0">
                <a:solidFill>
                  <a:srgbClr val="CC3399"/>
                </a:solidFill>
                <a:cs typeface="B Lotus" pitchFamily="2" charset="-78"/>
              </a:rPr>
              <a:t>کسب مجوز</a:t>
            </a:r>
            <a:r>
              <a:rPr lang="fa-IR" dirty="0">
                <a:cs typeface="B Lotus" pitchFamily="2" charset="-78"/>
              </a:rPr>
              <a:t> لازم از سازمان های نظارتی؛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B Lotus" pitchFamily="2" charset="-78"/>
            </a:endParaRPr>
          </a:p>
          <a:p>
            <a:pPr algn="r" rtl="1"/>
            <a:r>
              <a:rPr lang="fa-IR" dirty="0">
                <a:cs typeface="B Lotus" pitchFamily="2" charset="-78"/>
              </a:rPr>
              <a:t>در نظر گرفتن </a:t>
            </a:r>
            <a:r>
              <a:rPr lang="fa-IR" b="1" dirty="0">
                <a:solidFill>
                  <a:srgbClr val="CC3399"/>
                </a:solidFill>
                <a:cs typeface="B Lotus" pitchFamily="2" charset="-78"/>
              </a:rPr>
              <a:t>تمامی جنبه های اجرایی</a:t>
            </a:r>
            <a:r>
              <a:rPr lang="fa-IR" dirty="0">
                <a:cs typeface="B Lotus" pitchFamily="2" charset="-78"/>
              </a:rPr>
              <a:t> که ممکن است قبل از نگارش برای ما مبهم باشد.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19000F3-A987-47E3-A45E-B00393840F28}" type="slidenum">
              <a:rPr lang="ar-SA" altLang="fa-IR" sz="1400" smtClean="0"/>
              <a:pPr eaLnBrk="1" hangingPunct="1"/>
              <a:t>13</a:t>
            </a:fld>
            <a:endParaRPr lang="en-US" altLang="fa-IR" sz="1400" smtClean="0"/>
          </a:p>
        </p:txBody>
      </p: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0" y="1"/>
            <a:ext cx="9144000" cy="6572250"/>
            <a:chOff x="204" y="0"/>
            <a:chExt cx="5352" cy="4320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0"/>
              <a:ext cx="535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2744" y="754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2744" y="1207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2744" y="1661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>
              <a:off x="2744" y="2115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>
              <a:off x="2744" y="2704"/>
              <a:ext cx="0" cy="3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2744" y="3249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>
              <a:off x="2744" y="3702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9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858000" cy="46482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8000" dirty="0" smtClean="0"/>
          </a:p>
          <a:p>
            <a:pPr marL="0" indent="0" algn="ctr" rtl="1">
              <a:buNone/>
            </a:pPr>
            <a:r>
              <a:rPr lang="fa-IR" sz="8000" dirty="0" smtClean="0"/>
              <a:t>انتخاب موضوع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8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smtClean="0"/>
              <a:t>انتخاب موضوع</a:t>
            </a:r>
            <a:endParaRPr lang="en-GB" dirty="0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rgbClr val="FF0000"/>
                </a:solidFill>
                <a:latin typeface="Titr"/>
              </a:rPr>
              <a:t>ابتدایی ترین </a:t>
            </a:r>
            <a:r>
              <a:rPr lang="fa-IR" dirty="0" smtClean="0">
                <a:latin typeface="Titr"/>
              </a:rPr>
              <a:t>در عین حال یکی از </a:t>
            </a:r>
            <a:r>
              <a:rPr lang="fa-IR" dirty="0" smtClean="0">
                <a:solidFill>
                  <a:srgbClr val="FF0000"/>
                </a:solidFill>
                <a:latin typeface="Titr"/>
              </a:rPr>
              <a:t>مهم </a:t>
            </a:r>
            <a:r>
              <a:rPr lang="fa-IR" smtClean="0">
                <a:solidFill>
                  <a:srgbClr val="FF0000"/>
                </a:solidFill>
                <a:latin typeface="Titr"/>
              </a:rPr>
              <a:t>ترین </a:t>
            </a:r>
            <a:r>
              <a:rPr lang="fa-IR" smtClean="0">
                <a:latin typeface="Titr"/>
              </a:rPr>
              <a:t>قسمتهای فرآیند </a:t>
            </a:r>
            <a:r>
              <a:rPr lang="fa-IR" dirty="0" smtClean="0">
                <a:latin typeface="Titr"/>
              </a:rPr>
              <a:t>تحقیق است.</a:t>
            </a:r>
          </a:p>
          <a:p>
            <a:pPr algn="r" rtl="1" eaLnBrk="1" hangingPunct="1">
              <a:defRPr/>
            </a:pP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r>
              <a:rPr lang="fa-IR" dirty="0" smtClean="0">
                <a:latin typeface="Titr"/>
              </a:rPr>
              <a:t>مساله تحقیق </a:t>
            </a:r>
            <a:r>
              <a:rPr lang="fa-IR" dirty="0" smtClean="0">
                <a:solidFill>
                  <a:srgbClr val="FF0000"/>
                </a:solidFill>
                <a:latin typeface="Titr"/>
              </a:rPr>
              <a:t>محوری</a:t>
            </a:r>
            <a:r>
              <a:rPr lang="fa-IR" dirty="0" smtClean="0">
                <a:latin typeface="Titr"/>
              </a:rPr>
              <a:t> است </a:t>
            </a:r>
            <a:r>
              <a:rPr lang="fa-IR" smtClean="0">
                <a:latin typeface="Titr"/>
              </a:rPr>
              <a:t>که تمامی فعالیت </a:t>
            </a:r>
            <a:r>
              <a:rPr lang="fa-IR" dirty="0" smtClean="0">
                <a:latin typeface="Titr"/>
              </a:rPr>
              <a:t>ها حول آن صورت میگیرد.</a:t>
            </a:r>
          </a:p>
          <a:p>
            <a:pPr algn="r" rtl="1" eaLnBrk="1" hangingPunct="1">
              <a:defRPr/>
            </a:pPr>
            <a:endParaRPr lang="en-GB" dirty="0" smtClean="0">
              <a:latin typeface="Tit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2800" smtClean="0"/>
              <a:t>مشکلات فرا روی انتخاب موضوع</a:t>
            </a:r>
            <a:endParaRPr lang="en-GB" sz="2800" dirty="0" smtClean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r>
              <a:rPr lang="fa-IR" smtClean="0">
                <a:latin typeface="Titr"/>
              </a:rPr>
              <a:t>فراوانی مسایل و مشکلات</a:t>
            </a: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r>
              <a:rPr lang="fa-IR" smtClean="0">
                <a:latin typeface="Titr"/>
              </a:rPr>
              <a:t>عدم احاطه بر موضوعات(کمبود دانش</a:t>
            </a:r>
            <a:r>
              <a:rPr lang="fa-IR" dirty="0" smtClean="0">
                <a:latin typeface="Titr"/>
              </a:rPr>
              <a:t>)</a:t>
            </a:r>
          </a:p>
          <a:p>
            <a:pPr algn="r" rtl="1" eaLnBrk="1" hangingPunct="1">
              <a:defRPr/>
            </a:pPr>
            <a:endParaRPr lang="fa-IR" dirty="0" smtClean="0">
              <a:latin typeface="Titr"/>
            </a:endParaRPr>
          </a:p>
          <a:p>
            <a:pPr algn="r" rtl="1" eaLnBrk="1" hangingPunct="1">
              <a:defRPr/>
            </a:pPr>
            <a:r>
              <a:rPr lang="fa-IR" smtClean="0">
                <a:latin typeface="Titr"/>
              </a:rPr>
              <a:t>عدم وجود خلاقیت(نگاه</a:t>
            </a:r>
            <a:r>
              <a:rPr lang="fa-IR" dirty="0" smtClean="0">
                <a:latin typeface="Titr"/>
              </a:rPr>
              <a:t>)</a:t>
            </a:r>
            <a:endParaRPr lang="en-GB" dirty="0" smtClean="0">
              <a:latin typeface="Tit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fa-IR" sz="2800" smtClean="0"/>
              <a:t>معیارهای انتخاب موضوع یا مشکل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2134838"/>
            <a:ext cx="3200400" cy="3602736"/>
          </a:xfrm>
        </p:spPr>
        <p:txBody>
          <a:bodyPr>
            <a:normAutofit/>
          </a:bodyPr>
          <a:lstStyle/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مناسب بودن</a:t>
            </a:r>
          </a:p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اجتناب از دوباره کاری </a:t>
            </a:r>
          </a:p>
          <a:p>
            <a:pPr algn="r" rtl="1">
              <a:buNone/>
            </a:pPr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مقبولیت سیاسی – اجتماعی – فرهنگی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14400" y="2150485"/>
            <a:ext cx="3200400" cy="3605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هزینه – اثر بخشی</a:t>
            </a:r>
          </a:p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ملاحظات اخلاقی</a:t>
            </a:r>
          </a:p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اولویت داشتن</a:t>
            </a:r>
          </a:p>
          <a:p>
            <a:pPr algn="r" rtl="1"/>
            <a:endParaRPr lang="fa-IR" b="1" dirty="0" smtClean="0">
              <a:latin typeface="Titr"/>
              <a:cs typeface="B Nazanin" pitchFamily="2" charset="-78"/>
            </a:endParaRPr>
          </a:p>
          <a:p>
            <a:pPr algn="r" rtl="1"/>
            <a:r>
              <a:rPr lang="fa-IR" b="1" dirty="0" smtClean="0">
                <a:latin typeface="Titr"/>
                <a:cs typeface="B Nazanin" pitchFamily="2" charset="-78"/>
              </a:rPr>
              <a:t>پشتیبانی مالی</a:t>
            </a:r>
            <a:endParaRPr lang="en-US" b="1" dirty="0" smtClean="0">
              <a:latin typeface="Titr"/>
              <a:cs typeface="B Nazanin" pitchFamily="2" charset="-78"/>
            </a:endParaRPr>
          </a:p>
          <a:p>
            <a:endParaRPr lang="en-US" dirty="0">
              <a:latin typeface="Titr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7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مناسبت داشتن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بهتر است موضوعي كه انتخاب مي شود در مقايسه با مسايل ديگر الويت داشته باشد.</a:t>
            </a:r>
          </a:p>
          <a:p>
            <a:pPr algn="r" rtl="1"/>
            <a:endParaRPr lang="ar-SA" altLang="fa-IR" dirty="0">
              <a:solidFill>
                <a:srgbClr val="000066"/>
              </a:solidFill>
              <a:cs typeface="B Mitra" pitchFamily="2" charset="-78"/>
            </a:endParaRP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دقت نماييد و به سئوالات زير پاسخ دهيد: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1- وسعت مسئله چقدر است؟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2- چه كساني متاثر از مسئله هستند؟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3- شدت مسئله چقدر است؟</a:t>
            </a:r>
          </a:p>
          <a:p>
            <a:pPr algn="r" rtl="1"/>
            <a:endParaRPr lang="en-US" altLang="fa-IR" dirty="0">
              <a:solidFill>
                <a:srgbClr val="FFFF00"/>
              </a:solidFill>
              <a:cs typeface="Roya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اجتناب از دوباره کاری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قبل از اينكه تصميم به اجراي يك طرح تحقيقاتي بگيريد. بسيار مهم است كه دريابيد آيا موضوع پيشنهادي در منطقه مورد نظر و يا مناطق مشابه مورد بررسي قرار گرفته است يا خير؟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تنها در سه وضعيت زير می توان  به انجام تحقيق روی موضوعی که قبلا روی آن کار شده است اقدام کرد. </a:t>
            </a:r>
          </a:p>
          <a:p>
            <a:pPr algn="r" rtl="1">
              <a:buClr>
                <a:srgbClr val="006600"/>
              </a:buClr>
              <a:buFont typeface="Wingdings" pitchFamily="2" charset="2"/>
              <a:buChar char="§"/>
            </a:pPr>
            <a:r>
              <a:rPr lang="ar-SA" altLang="fa-IR" dirty="0">
                <a:solidFill>
                  <a:srgbClr val="006600"/>
                </a:solidFill>
                <a:cs typeface="B Mitra" pitchFamily="2" charset="-78"/>
              </a:rPr>
              <a:t>     در شرايط زمانی متفاوت</a:t>
            </a:r>
          </a:p>
          <a:p>
            <a:pPr algn="r" rtl="1">
              <a:buClr>
                <a:srgbClr val="006600"/>
              </a:buClr>
              <a:buFont typeface="Wingdings" pitchFamily="2" charset="2"/>
              <a:buChar char="§"/>
            </a:pPr>
            <a:r>
              <a:rPr lang="ar-SA" altLang="fa-IR" dirty="0">
                <a:solidFill>
                  <a:srgbClr val="006600"/>
                </a:solidFill>
                <a:cs typeface="B Mitra" pitchFamily="2" charset="-78"/>
              </a:rPr>
              <a:t>     در شرايط جغرافيائی مختلف</a:t>
            </a:r>
          </a:p>
          <a:p>
            <a:pPr algn="r" rtl="1">
              <a:buClr>
                <a:srgbClr val="006600"/>
              </a:buClr>
              <a:buFont typeface="Wingdings" pitchFamily="2" charset="2"/>
              <a:buChar char="§"/>
            </a:pPr>
            <a:r>
              <a:rPr lang="ar-SA" altLang="fa-IR" dirty="0">
                <a:solidFill>
                  <a:srgbClr val="006600"/>
                </a:solidFill>
                <a:cs typeface="B Mitra" pitchFamily="2" charset="-78"/>
              </a:rPr>
              <a:t>     درصورت عدم دستيابی به نتايج کافی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1063" y="2840038"/>
            <a:ext cx="7272337" cy="1803400"/>
          </a:xfrm>
          <a:solidFill>
            <a:srgbClr val="FFCC00"/>
          </a:solidFill>
        </p:spPr>
        <p:txBody>
          <a:bodyPr lIns="91440" tIns="45720" rIns="91440" bIns="91440" anchor="b"/>
          <a:lstStyle/>
          <a:p>
            <a:pPr algn="ctr" eaLnBrk="1" hangingPunct="1"/>
            <a:r>
              <a:rPr lang="fa-IR" sz="2800" b="1" smtClean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علی  حسین زاده</a:t>
            </a:r>
            <a:br>
              <a:rPr lang="fa-IR" sz="2800" b="1" smtClean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2800" b="1" smtClean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عضو هيئت علمي گروه پزشکی اجتماعی</a:t>
            </a: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</a:b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209800" y="5216926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kumimoji="0" lang="fa-IR" b="1" smtClean="0">
                <a:latin typeface="Arial" pitchFamily="34" charset="0"/>
                <a:cs typeface="B Nazanin" pitchFamily="2" charset="-78"/>
              </a:rPr>
              <a:t>مركز مطالعات و توسعه آموزش پزشكي </a:t>
            </a:r>
            <a:endParaRPr kumimoji="0" lang="fa-IR" b="1" dirty="0" smtClean="0">
              <a:latin typeface="Arial" pitchFamily="34" charset="0"/>
              <a:cs typeface="B Nazanin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kumimoji="0" lang="fa-IR" b="1" smtClean="0">
                <a:latin typeface="Arial" pitchFamily="34" charset="0"/>
                <a:cs typeface="B Nazanin" pitchFamily="2" charset="-78"/>
              </a:rPr>
              <a:t>دانشگاه علوم پزشکی سبزوار</a:t>
            </a:r>
            <a:endParaRPr kumimoji="0" lang="fa-IR" b="1" dirty="0">
              <a:latin typeface="Arial" pitchFamily="34" charset="0"/>
              <a:cs typeface="B Nazanin" pitchFamily="2" charset="-78"/>
            </a:endParaRPr>
          </a:p>
          <a:p>
            <a:pPr rtl="0">
              <a:spcBef>
                <a:spcPct val="50000"/>
              </a:spcBef>
            </a:pPr>
            <a:r>
              <a:rPr kumimoji="0" lang="fa-IR" b="1" smtClean="0">
                <a:latin typeface="Arial" pitchFamily="34" charset="0"/>
                <a:cs typeface="B Nazanin" pitchFamily="2" charset="-78"/>
              </a:rPr>
              <a:t> </a:t>
            </a:r>
            <a:endParaRPr kumimoji="0" lang="en-US" b="1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663700" y="944550"/>
            <a:ext cx="6337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kumimoji="0" lang="fa-IR" sz="4400" smtClean="0">
                <a:latin typeface="Arial" pitchFamily="34" charset="0"/>
                <a:cs typeface="B Titr" pitchFamily="2" charset="-78"/>
              </a:rPr>
              <a:t>کارگاه آموزشی روش تحقیق</a:t>
            </a:r>
            <a:endParaRPr kumimoji="0" lang="en-US" sz="1800" dirty="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dirty="0" smtClean="0"/>
              <a:t>قابلیت اجرا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به هنگام پيشنهاد پروژه , بايد به موارد زير جهت انجام آن توجه نمود: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1- نيروي انساني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2- زمان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3- تجهيزات و امكانات</a:t>
            </a:r>
          </a:p>
          <a:p>
            <a:pPr algn="r" rtl="1"/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4- منابع مالي</a:t>
            </a:r>
            <a:r>
              <a:rPr lang="ar-SA" altLang="fa-IR" dirty="0">
                <a:solidFill>
                  <a:srgbClr val="FFFF00"/>
                </a:solidFill>
                <a:cs typeface="Roya" pitchFamily="2" charset="-78"/>
              </a:rPr>
              <a:t> </a:t>
            </a:r>
          </a:p>
          <a:p>
            <a:pPr algn="r" rtl="1"/>
            <a:endParaRPr lang="en-US" altLang="fa-IR" dirty="0">
              <a:solidFill>
                <a:srgbClr val="FFFF00"/>
              </a:solidFill>
              <a:cs typeface="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2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01000" cy="5867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altLang="fa-IR" sz="2800" b="1" dirty="0" smtClean="0">
                <a:solidFill>
                  <a:srgbClr val="000066"/>
                </a:solidFill>
                <a:cs typeface="B Mitra" pitchFamily="2" charset="-78"/>
              </a:rPr>
              <a:t>مقبولیت سیاسی</a:t>
            </a:r>
          </a:p>
          <a:p>
            <a:pPr marL="0" indent="0" algn="r" rtl="1">
              <a:buNone/>
            </a:pPr>
            <a:r>
              <a:rPr lang="ar-SA" altLang="fa-IR" sz="2800" dirty="0" smtClean="0">
                <a:solidFill>
                  <a:srgbClr val="000066"/>
                </a:solidFill>
                <a:cs typeface="B Mitra" pitchFamily="2" charset="-78"/>
              </a:rPr>
              <a:t>توصيه </a:t>
            </a:r>
            <a:r>
              <a:rPr lang="ar-SA" altLang="fa-IR" sz="2800" dirty="0">
                <a:solidFill>
                  <a:srgbClr val="000066"/>
                </a:solidFill>
                <a:cs typeface="B Mitra" pitchFamily="2" charset="-78"/>
              </a:rPr>
              <a:t>مي شود عنواني انتخاب شود كه مورد توجه و حمايت مسئولين باشد, اين مسئله امكان بكار گرفته شدن نتايج را افزايش مي دهد.</a:t>
            </a:r>
            <a:r>
              <a:rPr lang="ar-SA" altLang="fa-IR" sz="2800" dirty="0">
                <a:solidFill>
                  <a:srgbClr val="FFFF00"/>
                </a:solidFill>
                <a:cs typeface="Roya" pitchFamily="2" charset="-78"/>
              </a:rPr>
              <a:t> </a:t>
            </a:r>
            <a:endParaRPr lang="fa-IR" altLang="fa-IR" sz="2800" dirty="0" smtClean="0">
              <a:solidFill>
                <a:srgbClr val="FFFF00"/>
              </a:solidFill>
              <a:cs typeface="Roya" pitchFamily="2" charset="-78"/>
            </a:endParaRPr>
          </a:p>
          <a:p>
            <a:pPr marL="0" indent="0" algn="r" rtl="1">
              <a:buNone/>
            </a:pPr>
            <a:r>
              <a:rPr lang="fa-IR" altLang="fa-IR" sz="2800" b="1" dirty="0" smtClean="0">
                <a:cs typeface="Roya" pitchFamily="2" charset="-78"/>
              </a:rPr>
              <a:t>فوریت نیاز به داده ها</a:t>
            </a:r>
            <a:endParaRPr lang="fa-IR" altLang="fa-IR" sz="2800" b="1" dirty="0">
              <a:cs typeface="Roya" pitchFamily="2" charset="-78"/>
            </a:endParaRPr>
          </a:p>
          <a:p>
            <a:pPr algn="r" rtl="1"/>
            <a:r>
              <a:rPr lang="ar-SA" altLang="fa-IR" sz="2800" dirty="0">
                <a:solidFill>
                  <a:srgbClr val="000066"/>
                </a:solidFill>
                <a:cs typeface="B Mitra" pitchFamily="2" charset="-78"/>
              </a:rPr>
              <a:t>براي تصميم گيري , چه اندازه نياز فوري به داده ها داريم؟</a:t>
            </a:r>
          </a:p>
          <a:p>
            <a:pPr algn="r" rtl="1"/>
            <a:r>
              <a:rPr lang="ar-SA" altLang="fa-IR" sz="2800" dirty="0">
                <a:solidFill>
                  <a:srgbClr val="000066"/>
                </a:solidFill>
                <a:cs typeface="B Mitra" pitchFamily="2" charset="-78"/>
              </a:rPr>
              <a:t>تصميم بگيريد كدام تحقيق بايد اول و كداميك بعداً انجام شود</a:t>
            </a:r>
            <a:r>
              <a:rPr lang="ar-SA" altLang="fa-IR" sz="2800" dirty="0">
                <a:solidFill>
                  <a:srgbClr val="000066"/>
                </a:solidFill>
                <a:cs typeface="Roya" pitchFamily="2" charset="-78"/>
              </a:rPr>
              <a:t>.</a:t>
            </a:r>
            <a:endParaRPr lang="en-US" altLang="fa-IR" sz="2800" dirty="0">
              <a:solidFill>
                <a:srgbClr val="000066"/>
              </a:solidFill>
              <a:cs typeface="Roya" pitchFamily="2" charset="-78"/>
            </a:endParaRPr>
          </a:p>
          <a:p>
            <a:pPr marL="0" indent="0" algn="r" rtl="1">
              <a:buNone/>
            </a:pPr>
            <a:r>
              <a:rPr lang="fa-IR" altLang="fa-IR" sz="2800" dirty="0" smtClean="0">
                <a:solidFill>
                  <a:srgbClr val="FFFF00"/>
                </a:solidFill>
                <a:cs typeface="Roya" pitchFamily="2" charset="-78"/>
              </a:rPr>
              <a:t> </a:t>
            </a:r>
            <a:r>
              <a:rPr lang="fa-IR" altLang="fa-IR" sz="2800" b="1" dirty="0" smtClean="0">
                <a:cs typeface="Roya" pitchFamily="2" charset="-78"/>
              </a:rPr>
              <a:t>علاقه مندی و دانش محقق</a:t>
            </a:r>
            <a:endParaRPr lang="ar-SA" altLang="fa-IR" sz="2800" b="1" dirty="0">
              <a:cs typeface="Roya" pitchFamily="2" charset="-78"/>
            </a:endParaRPr>
          </a:p>
          <a:p>
            <a:pPr algn="r" rtl="1"/>
            <a:r>
              <a:rPr lang="ar-SA" altLang="fa-IR" sz="2800" dirty="0" smtClean="0">
                <a:solidFill>
                  <a:srgbClr val="000066"/>
                </a:solidFill>
                <a:cs typeface="B Mitra" pitchFamily="2" charset="-78"/>
              </a:rPr>
              <a:t>نياز به توضيح نيست که  هردو مورد فوق  برای انجام هر تحقيقی ضروری است و عاملی برای بالارفتن سرعت  و کيفيت تحقيق می باشد.</a:t>
            </a:r>
          </a:p>
          <a:p>
            <a:endParaRPr lang="en-US" altLang="fa-IR" sz="2800" dirty="0" smtClean="0">
              <a:solidFill>
                <a:srgbClr val="000066"/>
              </a:solidFill>
              <a:cs typeface="B Mitra" pitchFamily="2" charset="-78"/>
            </a:endParaRP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8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مقبولیت اخلاقی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fa-IR" dirty="0" smtClean="0">
                <a:solidFill>
                  <a:srgbClr val="000066"/>
                </a:solidFill>
                <a:cs typeface="B Mitra" pitchFamily="2" charset="-78"/>
              </a:rPr>
              <a:t>از جمله مهمترين شرايط برای انتخاب موضوع عدم تضاد و مواجهه آن با ملاحظات اخلاقی است. لذا بايستي طرح پيشنهادي خود را از نظر ملاحظات اخلاقي زير مورد بازنگري دقيق قرار داد:</a:t>
            </a:r>
          </a:p>
          <a:p>
            <a:pPr algn="r" rtl="1">
              <a:buClr>
                <a:srgbClr val="000066"/>
              </a:buClr>
              <a:buFont typeface="Wingdings" pitchFamily="2" charset="2"/>
              <a:buChar char="­"/>
            </a:pPr>
            <a:r>
              <a:rPr lang="ar-SA" altLang="fa-IR" dirty="0" smtClean="0">
                <a:solidFill>
                  <a:srgbClr val="000066"/>
                </a:solidFill>
                <a:cs typeface="B Mitra" pitchFamily="2" charset="-78"/>
              </a:rPr>
              <a:t> موضوع طرح چقدر مورد قبول كساني كه روي آنها بررسي  انجام مي گيرد, خواهد بود.</a:t>
            </a:r>
          </a:p>
          <a:p>
            <a:pPr algn="r" rtl="1">
              <a:buClr>
                <a:srgbClr val="000066"/>
              </a:buClr>
              <a:buFont typeface="Wingdings" pitchFamily="2" charset="2"/>
              <a:buChar char="­"/>
            </a:pPr>
            <a:r>
              <a:rPr lang="ar-SA" altLang="fa-IR" dirty="0" smtClean="0">
                <a:solidFill>
                  <a:srgbClr val="000066"/>
                </a:solidFill>
                <a:cs typeface="B Mitra" pitchFamily="2" charset="-78"/>
              </a:rPr>
              <a:t>آيا ميتوان رضايت نامه كتبي از افراد مورد مطالعه گرفت.</a:t>
            </a:r>
          </a:p>
          <a:p>
            <a:pPr algn="r" rtl="1">
              <a:buClr>
                <a:srgbClr val="000066"/>
              </a:buClr>
              <a:buFont typeface="Wingdings" pitchFamily="2" charset="2"/>
              <a:buChar char="­"/>
            </a:pPr>
            <a:r>
              <a:rPr lang="ar-SA" altLang="fa-IR" dirty="0" smtClean="0">
                <a:solidFill>
                  <a:srgbClr val="000066"/>
                </a:solidFill>
                <a:cs typeface="B Mitra" pitchFamily="2" charset="-78"/>
              </a:rPr>
              <a:t>آيا شرايط افراد مورد مطالعه در نظر گرفته شده است؟</a:t>
            </a:r>
          </a:p>
          <a:p>
            <a:endParaRPr lang="en-US" altLang="fa-IR" dirty="0" smtClean="0">
              <a:solidFill>
                <a:srgbClr val="000066"/>
              </a:solidFill>
              <a:cs typeface="Roya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smtClean="0"/>
              <a:t>منابع یافتن موضوعات تحقیق</a:t>
            </a:r>
            <a:endParaRPr lang="en-GB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 eaLnBrk="1" hangingPunct="1">
              <a:defRPr/>
            </a:pPr>
            <a:r>
              <a:rPr lang="ar-SA" sz="2800" dirty="0" smtClean="0"/>
              <a:t>نيازسنجي</a:t>
            </a:r>
            <a:r>
              <a:rPr lang="fa-IR" sz="2800" smtClean="0"/>
              <a:t>(</a:t>
            </a:r>
            <a:r>
              <a:rPr lang="ar-SA" sz="2800" smtClean="0"/>
              <a:t>تجارب متخصصين </a:t>
            </a:r>
            <a:r>
              <a:rPr lang="fa-IR" sz="2800" smtClean="0"/>
              <a:t>)</a:t>
            </a:r>
            <a:endParaRPr lang="fa-IR" sz="2800" dirty="0" smtClean="0"/>
          </a:p>
          <a:p>
            <a:pPr lvl="1" algn="r" rtl="1" eaLnBrk="1" hangingPunct="1">
              <a:defRPr/>
            </a:pPr>
            <a:r>
              <a:rPr lang="ar-SA" sz="2400" smtClean="0"/>
              <a:t> مصاحبه</a:t>
            </a:r>
            <a:r>
              <a:rPr lang="fa-IR" sz="2400" smtClean="0"/>
              <a:t> با</a:t>
            </a:r>
            <a:r>
              <a:rPr lang="ar-SA" sz="2400" smtClean="0"/>
              <a:t> افرادي كليدي</a:t>
            </a:r>
            <a:endParaRPr lang="fa-IR" sz="2400" dirty="0" smtClean="0"/>
          </a:p>
          <a:p>
            <a:pPr lvl="1" algn="r" rtl="1" eaLnBrk="1" hangingPunct="1">
              <a:defRPr/>
            </a:pPr>
            <a:r>
              <a:rPr lang="ar-SA" sz="2400" smtClean="0"/>
              <a:t>مصاحبه گروهي</a:t>
            </a:r>
            <a:endParaRPr lang="fa-IR" sz="2400" dirty="0" smtClean="0"/>
          </a:p>
          <a:p>
            <a:pPr lvl="1" algn="r" rtl="1" eaLnBrk="1" hangingPunct="1">
              <a:defRPr/>
            </a:pPr>
            <a:r>
              <a:rPr lang="ar-SA" sz="2400" smtClean="0"/>
              <a:t> مشاهده مستقيم </a:t>
            </a:r>
            <a:r>
              <a:rPr lang="fa-IR" sz="2400" smtClean="0"/>
              <a:t>(</a:t>
            </a:r>
            <a:r>
              <a:rPr lang="fa-IR" sz="2400" dirty="0" smtClean="0"/>
              <a:t>تجربیات)</a:t>
            </a:r>
          </a:p>
          <a:p>
            <a:pPr lvl="1" algn="r" rtl="1" eaLnBrk="1" hangingPunct="1">
              <a:defRPr/>
            </a:pPr>
            <a:endParaRPr lang="fa-IR" sz="2400" dirty="0" smtClean="0"/>
          </a:p>
          <a:p>
            <a:pPr algn="r" rtl="1" eaLnBrk="1" hangingPunct="1">
              <a:defRPr/>
            </a:pPr>
            <a:r>
              <a:rPr lang="ar-SA" sz="2800" smtClean="0"/>
              <a:t>مرور متون و اطلاعات علمي </a:t>
            </a:r>
            <a:endParaRPr lang="fa-IR" sz="2800" dirty="0" smtClean="0"/>
          </a:p>
          <a:p>
            <a:pPr algn="r" rtl="1" eaLnBrk="1" hangingPunct="1">
              <a:defRPr/>
            </a:pPr>
            <a:r>
              <a:rPr lang="ar-SA" sz="2800" smtClean="0"/>
              <a:t> شركت دردوره هاي آموزشي وهمايشهاي علمي</a:t>
            </a:r>
            <a:endParaRPr lang="fa-IR" sz="2800" dirty="0" smtClean="0"/>
          </a:p>
          <a:p>
            <a:pPr algn="r" rtl="1" eaLnBrk="1" hangingPunct="1">
              <a:defRPr/>
            </a:pPr>
            <a:r>
              <a:rPr lang="ar-SA" sz="2800" smtClean="0"/>
              <a:t> استفاده از نظريه‌ها </a:t>
            </a:r>
            <a:endParaRPr lang="fa-IR" sz="2800" dirty="0" smtClean="0"/>
          </a:p>
          <a:p>
            <a:pPr algn="r" rtl="1" eaLnBrk="1" hangingPunct="1">
              <a:defRPr/>
            </a:pPr>
            <a:r>
              <a:rPr lang="ar-SA" sz="2800" smtClean="0"/>
              <a:t>بهره‌گيري از اولويتهاي تحقيقاتي دستگاه‌هاي اجرايي يا صنعتي</a:t>
            </a:r>
            <a:endParaRPr lang="fa-IR" sz="2800" dirty="0" smtClean="0"/>
          </a:p>
          <a:p>
            <a:pPr lvl="2" algn="r" rtl="1" eaLnBrk="1" hangingPunct="1">
              <a:buFont typeface="Wingdings" pitchFamily="2" charset="2"/>
              <a:buNone/>
              <a:defRPr/>
            </a:pP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13855"/>
            <a:ext cx="7772400" cy="1143000"/>
          </a:xfrm>
        </p:spPr>
        <p:txBody>
          <a:bodyPr/>
          <a:lstStyle/>
          <a:p>
            <a:pPr algn="ctr" eaLnBrk="1" hangingPunct="1"/>
            <a:r>
              <a:rPr lang="ar-SA" altLang="fa-IR" sz="4800" b="1" dirty="0" smtClean="0">
                <a:cs typeface="B Homa" pitchFamily="2" charset="-78"/>
              </a:rPr>
              <a:t>تنظيم عنوان پژوهش</a:t>
            </a:r>
            <a:endParaRPr lang="en-US" altLang="fa-IR" sz="4800" b="1" dirty="0" smtClean="0">
              <a:cs typeface="B Homa" pitchFamily="2" charset="-78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667000"/>
            <a:ext cx="7467600" cy="1752600"/>
          </a:xfrm>
        </p:spPr>
        <p:txBody>
          <a:bodyPr/>
          <a:lstStyle/>
          <a:p>
            <a:pPr algn="r" eaLnBrk="1" hangingPunct="1"/>
            <a:endParaRPr lang="ar-SA" altLang="fa-IR" dirty="0" smtClean="0">
              <a:solidFill>
                <a:srgbClr val="FFFF00"/>
              </a:solidFill>
              <a:cs typeface="Roya" pitchFamily="2" charset="-78"/>
            </a:endParaRPr>
          </a:p>
          <a:p>
            <a:pPr eaLnBrk="1" hangingPunct="1"/>
            <a:endParaRPr lang="en-US" altLang="fa-IR" dirty="0" smtClean="0">
              <a:solidFill>
                <a:srgbClr val="FFFF00"/>
              </a:solidFill>
              <a:cs typeface="Roya" pitchFamily="2" charset="-78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04800" y="1600200"/>
            <a:ext cx="8610600" cy="152400"/>
          </a:xfrm>
          <a:prstGeom prst="rect">
            <a:avLst/>
          </a:prstGeom>
          <a:gradFill rotWithShape="0">
            <a:gsLst>
              <a:gs pos="0">
                <a:srgbClr val="CC66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 altLang="fa-I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133600" y="1981200"/>
            <a:ext cx="5029200" cy="914400"/>
          </a:xfrm>
          <a:prstGeom prst="rect">
            <a:avLst/>
          </a:prstGeom>
          <a:solidFill>
            <a:srgbClr val="FFCC99"/>
          </a:solidFill>
          <a:ln w="12700" cap="sq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SA" altLang="fa-IR" sz="2800" b="1" dirty="0"/>
              <a:t>ايده </a:t>
            </a:r>
            <a:r>
              <a:rPr lang="ar-SA" altLang="fa-IR" sz="2800" b="1" dirty="0" smtClean="0"/>
              <a:t>پژوهش</a:t>
            </a:r>
            <a:endParaRPr lang="en-US" altLang="fa-IR" sz="2800" b="1" dirty="0" smtClean="0"/>
          </a:p>
          <a:p>
            <a:pPr algn="ctr"/>
            <a:r>
              <a:rPr lang="fa-IR" altLang="fa-IR" sz="2000" b="1" dirty="0" smtClean="0"/>
              <a:t>(هورمون درمانی زنان پس از یائسگی)</a:t>
            </a:r>
            <a:endParaRPr lang="en-US" altLang="fa-IR" sz="2000" b="1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2743201"/>
            <a:ext cx="5410200" cy="2667001"/>
            <a:chOff x="1152" y="1728"/>
            <a:chExt cx="3408" cy="1680"/>
          </a:xfrm>
        </p:grpSpPr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1152" y="2767"/>
              <a:ext cx="3408" cy="64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ar-SA" altLang="fa-IR" sz="3200" b="1" dirty="0"/>
                <a:t>عنوان </a:t>
              </a:r>
              <a:r>
                <a:rPr lang="ar-SA" altLang="fa-IR" sz="3200" b="1" dirty="0" smtClean="0"/>
                <a:t>پژوهش</a:t>
              </a:r>
              <a:endParaRPr lang="fa-IR" altLang="fa-IR" sz="3200" b="1" dirty="0" smtClean="0"/>
            </a:p>
            <a:p>
              <a:pPr algn="ctr"/>
              <a:r>
                <a:rPr lang="fa-IR" altLang="fa-IR" sz="1600" b="1" dirty="0" smtClean="0"/>
                <a:t>(بررسی اثر مصرف استروژن پس از یائسگی بر روی بیماریهای قلبی عروقی)</a:t>
              </a:r>
              <a:endParaRPr lang="en-US" altLang="fa-IR" sz="1600" b="1" dirty="0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V="1">
              <a:off x="3792" y="1824"/>
              <a:ext cx="384" cy="943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H="1" flipV="1">
              <a:off x="1632" y="1824"/>
              <a:ext cx="432" cy="943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Rectangle 9"/>
            <p:cNvSpPr>
              <a:spLocks noChangeArrowheads="1"/>
            </p:cNvSpPr>
            <p:nvPr/>
          </p:nvSpPr>
          <p:spPr bwMode="auto">
            <a:xfrm>
              <a:off x="2208" y="1728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ar-SA" altLang="fa-IR" sz="3200" b="1" dirty="0"/>
                <a:t>محدود كردن مساله:</a:t>
              </a:r>
            </a:p>
            <a:p>
              <a:pPr algn="ctr"/>
              <a:r>
                <a:rPr lang="ar-SA" altLang="fa-IR" sz="3200" b="1" dirty="0"/>
                <a:t>تمركز بر يك</a:t>
              </a:r>
            </a:p>
            <a:p>
              <a:pPr algn="ctr"/>
              <a:r>
                <a:rPr lang="ar-SA" altLang="fa-IR" sz="3200" b="1" dirty="0"/>
                <a:t> موضوع ويژه</a:t>
              </a:r>
              <a:endParaRPr lang="en-US" altLang="fa-IR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280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63040" y="2119257"/>
            <a:ext cx="6918960" cy="3976743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2000" b="1" dirty="0" smtClean="0"/>
              <a:t>عنوان جایگاه ویژه ای در پیشنهاد طرح تحقیقاتی دارد.</a:t>
            </a:r>
            <a:r>
              <a:rPr lang="en-US" sz="2000" b="1" dirty="0" smtClean="0"/>
              <a:t> </a:t>
            </a:r>
            <a:r>
              <a:rPr lang="fa-IR" sz="2000" b="1" dirty="0" smtClean="0"/>
              <a:t>ممکن است بر اساس آن در مورد طرح پیشنهادی شما قضاوت کنند</a:t>
            </a:r>
          </a:p>
          <a:p>
            <a:pPr algn="r" rtl="1" eaLnBrk="1" hangingPunct="1">
              <a:defRPr/>
            </a:pPr>
            <a:endParaRPr lang="fa-IR" sz="2000" b="1" dirty="0" smtClean="0"/>
          </a:p>
          <a:p>
            <a:pPr algn="r" rtl="1" eaLnBrk="1" hangingPunct="1">
              <a:defRPr/>
            </a:pPr>
            <a:r>
              <a:rPr lang="fa-IR" sz="2000" b="1" dirty="0" smtClean="0"/>
              <a:t>تصویب کنندگان باید از عنوان درست همان چیزی را بفهمند که شما می فهمید.</a:t>
            </a:r>
          </a:p>
          <a:p>
            <a:pPr algn="r" rtl="1" eaLnBrk="1" hangingPunct="1">
              <a:defRPr/>
            </a:pPr>
            <a:endParaRPr lang="fa-IR" sz="2000" b="1" dirty="0" smtClean="0"/>
          </a:p>
          <a:p>
            <a:pPr algn="r" rtl="1" eaLnBrk="1" hangingPunct="1">
              <a:defRPr/>
            </a:pPr>
            <a:r>
              <a:rPr lang="fa-IR" sz="2000" b="1" dirty="0" smtClean="0"/>
              <a:t>عنوان نباید منحر به پیشداوری یا القای مفاهیم شود.</a:t>
            </a:r>
          </a:p>
          <a:p>
            <a:pPr algn="r" rtl="1" eaLnBrk="1" hangingPunct="1">
              <a:defRPr/>
            </a:pPr>
            <a:endParaRPr lang="fa-IR" sz="2000" b="1" dirty="0" smtClean="0"/>
          </a:p>
          <a:p>
            <a:pPr algn="r" rtl="1" eaLnBrk="1" hangingPunct="1">
              <a:defRPr/>
            </a:pPr>
            <a:r>
              <a:rPr lang="fa-IR" sz="2000" b="1" dirty="0" smtClean="0"/>
              <a:t>نشان دهنده محدودیت های تحقیق باشد(زمان و مکان و ...)</a:t>
            </a:r>
          </a:p>
          <a:p>
            <a:pPr algn="r" rtl="1" eaLnBrk="1" hangingPunct="1">
              <a:defRPr/>
            </a:pPr>
            <a:endParaRPr lang="fa-IR" sz="2000" b="1" dirty="0" smtClean="0"/>
          </a:p>
          <a:p>
            <a:pPr algn="r" rtl="1" eaLnBrk="1" hangingPunct="1">
              <a:defRPr/>
            </a:pPr>
            <a:r>
              <a:rPr lang="fa-IR" sz="2000" b="1" dirty="0" smtClean="0"/>
              <a:t>نمایانگر جامعه مورد بررسی باشد.</a:t>
            </a:r>
            <a:r>
              <a:rPr lang="fa-IR" sz="2000" b="1" dirty="0" smtClean="0">
                <a:cs typeface="Titr" pitchFamily="2" charset="-78"/>
              </a:rPr>
              <a:t>	</a:t>
            </a:r>
            <a:endParaRPr lang="en-GB" sz="2000" b="1" dirty="0" smtClean="0">
              <a:cs typeface="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1430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/>
              <a:t>نگارش عنوان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عنوان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fa-IR" b="1" dirty="0" smtClean="0"/>
          </a:p>
          <a:p>
            <a:pPr algn="l"/>
            <a:r>
              <a:rPr lang="en-US" b="1" dirty="0" smtClean="0"/>
              <a:t>What</a:t>
            </a:r>
            <a:r>
              <a:rPr lang="fa-IR" b="1" dirty="0" smtClean="0"/>
              <a:t> </a:t>
            </a:r>
            <a:r>
              <a:rPr lang="fa-IR" b="1" dirty="0" smtClean="0">
                <a:latin typeface="Titr"/>
              </a:rPr>
              <a:t>چه چیز                                           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Who</a:t>
            </a:r>
            <a:r>
              <a:rPr lang="fa-IR" b="1" dirty="0" smtClean="0"/>
              <a:t>چه کسی                                             </a:t>
            </a: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/>
            <a:r>
              <a:rPr lang="en-US" b="1" dirty="0" smtClean="0"/>
              <a:t>Where</a:t>
            </a:r>
            <a:r>
              <a:rPr lang="fa-IR" b="1" dirty="0" smtClean="0"/>
              <a:t> کجا                                               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When</a:t>
            </a:r>
            <a:r>
              <a:rPr lang="fa-IR" b="1" dirty="0" smtClean="0"/>
              <a:t> چه زمانی                                      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7244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sz="2900" b="1" dirty="0" smtClean="0"/>
              <a:t>بررسي ميزان شيوع بيماريهاي قلبي در شهر اصفهان 1387</a:t>
            </a:r>
            <a:endParaRPr lang="en-US" sz="2900" b="1" dirty="0" smtClean="0"/>
          </a:p>
          <a:p>
            <a:pPr algn="r" rtl="1"/>
            <a:endParaRPr lang="fa-IR" sz="2900" b="1" dirty="0" smtClean="0"/>
          </a:p>
          <a:p>
            <a:pPr algn="r" rtl="1"/>
            <a:r>
              <a:rPr lang="fa-IR" sz="2900" b="1" dirty="0" smtClean="0"/>
              <a:t>بررسي رابطه سيگار با بيماري </a:t>
            </a:r>
            <a:r>
              <a:rPr lang="fa-IR" sz="2900" b="1" dirty="0" smtClean="0"/>
              <a:t>گلوک</a:t>
            </a:r>
            <a:r>
              <a:rPr lang="fa-IR" sz="2900" b="1" dirty="0"/>
              <a:t>و</a:t>
            </a:r>
            <a:r>
              <a:rPr lang="fa-IR" sz="2900" b="1" dirty="0" smtClean="0"/>
              <a:t>م </a:t>
            </a:r>
            <a:r>
              <a:rPr lang="fa-IR" sz="2900" b="1" dirty="0" smtClean="0"/>
              <a:t>در مراجعين به</a:t>
            </a:r>
            <a:r>
              <a:rPr lang="en-US" sz="2900" b="1" dirty="0" smtClean="0"/>
              <a:t> </a:t>
            </a:r>
            <a:r>
              <a:rPr lang="fa-IR" sz="2900" b="1" dirty="0" smtClean="0"/>
              <a:t>درمانگاه چشم بيمارستان فيض تهران سال 1387</a:t>
            </a:r>
            <a:endParaRPr lang="en-US" sz="2900" b="1" dirty="0" smtClean="0"/>
          </a:p>
          <a:p>
            <a:pPr algn="r" rtl="1"/>
            <a:endParaRPr lang="fa-IR" sz="2900" b="1" dirty="0" smtClean="0"/>
          </a:p>
          <a:p>
            <a:pPr algn="r" rtl="1"/>
            <a:r>
              <a:rPr lang="fa-IR" sz="2900" b="1" dirty="0" smtClean="0"/>
              <a:t>بررسي تاثير ايندومتاسين بر شدت درد اپي زياتومي</a:t>
            </a:r>
            <a:endParaRPr lang="en-US" sz="2900" b="1" dirty="0" smtClean="0"/>
          </a:p>
          <a:p>
            <a:pPr marL="0" indent="0" algn="r" rtl="1">
              <a:buNone/>
            </a:pPr>
            <a:endParaRPr lang="en-US" sz="2800" dirty="0" smtClean="0"/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جامع و مانع و واضح</a:t>
            </a:r>
          </a:p>
          <a:p>
            <a:pPr algn="r" rtl="1">
              <a:buNone/>
            </a:pPr>
            <a:endParaRPr lang="fa-IR" dirty="0" smtClean="0"/>
          </a:p>
          <a:p>
            <a:pPr algn="l">
              <a:buNone/>
            </a:pPr>
            <a:r>
              <a:rPr lang="en-US" b="1" dirty="0" smtClean="0"/>
              <a:t>What</a:t>
            </a:r>
          </a:p>
          <a:p>
            <a:pPr algn="l">
              <a:buNone/>
            </a:pPr>
            <a:r>
              <a:rPr lang="en-US" b="1" dirty="0" smtClean="0"/>
              <a:t>Who</a:t>
            </a:r>
          </a:p>
          <a:p>
            <a:pPr algn="l">
              <a:buNone/>
            </a:pPr>
            <a:r>
              <a:rPr lang="en-US" b="1" dirty="0" smtClean="0"/>
              <a:t>Where</a:t>
            </a:r>
          </a:p>
          <a:p>
            <a:pPr algn="l">
              <a:buNone/>
            </a:pPr>
            <a:r>
              <a:rPr lang="en-US" b="1" dirty="0" smtClean="0"/>
              <a:t>when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0" y="706582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/>
              <a:t>مثال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239000" cy="3900543"/>
          </a:xfrm>
        </p:spPr>
        <p:txBody>
          <a:bodyPr>
            <a:normAutofit lnSpcReduction="10000"/>
          </a:bodyPr>
          <a:lstStyle/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altLang="fa-IR" sz="2800" b="1" dirty="0">
                <a:solidFill>
                  <a:srgbClr val="000066"/>
                </a:solidFill>
                <a:cs typeface="Roya" pitchFamily="2" charset="-78"/>
              </a:rPr>
              <a:t> </a:t>
            </a:r>
            <a:r>
              <a:rPr lang="ar-SA" altLang="fa-IR" sz="2800" b="1" dirty="0">
                <a:solidFill>
                  <a:srgbClr val="000066"/>
                </a:solidFill>
                <a:cs typeface="B Mitra" pitchFamily="2" charset="-78"/>
              </a:rPr>
              <a:t>از کلمات کوتاه ، رسا ودر حد امکان از يک زبان استفاده شود.</a:t>
            </a: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altLang="fa-IR" sz="2800" b="1" dirty="0">
                <a:solidFill>
                  <a:srgbClr val="000066"/>
                </a:solidFill>
                <a:cs typeface="B Mitra" pitchFamily="2" charset="-78"/>
              </a:rPr>
              <a:t> </a:t>
            </a:r>
            <a:r>
              <a:rPr lang="ar-SA" altLang="fa-IR" sz="2800" b="1" dirty="0" smtClean="0">
                <a:solidFill>
                  <a:srgbClr val="000066"/>
                </a:solidFill>
                <a:cs typeface="B Mitra" pitchFamily="2" charset="-78"/>
              </a:rPr>
              <a:t>ازاختصارات </a:t>
            </a:r>
            <a:r>
              <a:rPr lang="ar-SA" altLang="fa-IR" sz="2800" b="1" dirty="0">
                <a:solidFill>
                  <a:srgbClr val="000066"/>
                </a:solidFill>
                <a:cs typeface="B Mitra" pitchFamily="2" charset="-78"/>
              </a:rPr>
              <a:t>که ممکن است مخفف عبارات مختلفی باشند پرهيز شود.</a:t>
            </a:r>
          </a:p>
          <a:p>
            <a:pPr algn="r" rtl="1">
              <a:spcBef>
                <a:spcPct val="50000"/>
              </a:spcBef>
              <a:buFont typeface="Wingdings 2" pitchFamily="18" charset="2"/>
              <a:buNone/>
            </a:pP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مثال :</a:t>
            </a:r>
          </a:p>
          <a:p>
            <a:pPr algn="r" rtl="1">
              <a:spcBef>
                <a:spcPct val="50000"/>
              </a:spcBef>
              <a:buFont typeface="Wingdings 2" pitchFamily="18" charset="2"/>
              <a:buNone/>
            </a:pP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“ بررسي فراواني علل </a:t>
            </a:r>
            <a:r>
              <a:rPr lang="en-US" altLang="fa-IR" sz="2800" b="1" dirty="0">
                <a:solidFill>
                  <a:srgbClr val="993300"/>
                </a:solidFill>
                <a:cs typeface="B Mitra" pitchFamily="2" charset="-78"/>
              </a:rPr>
              <a:t>MS</a:t>
            </a: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 در كودكان زير 10 سال مراجعه كننده به </a:t>
            </a:r>
            <a:r>
              <a:rPr lang="fa-IR" altLang="fa-IR" sz="2800" b="1" dirty="0">
                <a:solidFill>
                  <a:srgbClr val="993300"/>
                </a:solidFill>
                <a:cs typeface="B Mitra" pitchFamily="2" charset="-78"/>
              </a:rPr>
              <a:t>درمانگاه اطفال </a:t>
            </a: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بيمارستان </a:t>
            </a:r>
            <a:r>
              <a:rPr lang="fa-IR" altLang="fa-IR" sz="2800" b="1" dirty="0">
                <a:solidFill>
                  <a:srgbClr val="993300"/>
                </a:solidFill>
                <a:cs typeface="B Mitra" pitchFamily="2" charset="-78"/>
              </a:rPr>
              <a:t>افضلی پور کرمان</a:t>
            </a: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 در سال </a:t>
            </a:r>
            <a:r>
              <a:rPr lang="fa-IR" altLang="fa-IR" sz="2800" b="1" dirty="0">
                <a:solidFill>
                  <a:srgbClr val="993300"/>
                </a:solidFill>
                <a:cs typeface="B Mitra" pitchFamily="2" charset="-78"/>
              </a:rPr>
              <a:t>1391</a:t>
            </a:r>
            <a:r>
              <a:rPr lang="ar-SA" altLang="fa-IR" sz="2800" b="1" dirty="0">
                <a:solidFill>
                  <a:srgbClr val="993300"/>
                </a:solidFill>
                <a:cs typeface="B Mitra" pitchFamily="2" charset="-78"/>
              </a:rPr>
              <a:t>“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962400" y="9906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خصوصیات یک عنوان خوب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315200" cy="4052943"/>
          </a:xfrm>
        </p:spPr>
        <p:txBody>
          <a:bodyPr>
            <a:normAutofit/>
          </a:bodyPr>
          <a:lstStyle/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altLang="fa-IR" b="1" dirty="0">
                <a:solidFill>
                  <a:srgbClr val="000066"/>
                </a:solidFill>
                <a:cs typeface="Roya" pitchFamily="2" charset="-78"/>
              </a:rPr>
              <a:t> </a:t>
            </a:r>
            <a:r>
              <a:rPr lang="ar-SA" altLang="fa-IR" b="1" dirty="0">
                <a:solidFill>
                  <a:srgbClr val="000066"/>
                </a:solidFill>
                <a:cs typeface="B Mitra" pitchFamily="2" charset="-78"/>
              </a:rPr>
              <a:t>در تحقيقات توصيفی بيان مکان و زمان تحقيق در عنوان ضرورت دارد.</a:t>
            </a: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endParaRPr lang="fa-IR" altLang="fa-IR" b="1" dirty="0" smtClean="0">
              <a:solidFill>
                <a:srgbClr val="000066"/>
              </a:solidFill>
              <a:cs typeface="B Mitra" pitchFamily="2" charset="-78"/>
            </a:endParaRP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altLang="fa-IR" b="1" dirty="0" smtClean="0">
                <a:solidFill>
                  <a:srgbClr val="000066"/>
                </a:solidFill>
                <a:cs typeface="B Mitra" pitchFamily="2" charset="-78"/>
              </a:rPr>
              <a:t>عنوان </a:t>
            </a:r>
            <a:r>
              <a:rPr lang="ar-SA" altLang="fa-IR" b="1" dirty="0">
                <a:solidFill>
                  <a:srgbClr val="000066"/>
                </a:solidFill>
                <a:cs typeface="B Mitra" pitchFamily="2" charset="-78"/>
              </a:rPr>
              <a:t>را غير سوالی مطرح نمائيد</a:t>
            </a:r>
            <a:r>
              <a:rPr lang="ar-SA" altLang="fa-IR" b="1" dirty="0" smtClean="0">
                <a:solidFill>
                  <a:srgbClr val="000066"/>
                </a:solidFill>
                <a:cs typeface="B Mitra" pitchFamily="2" charset="-78"/>
              </a:rPr>
              <a:t>.</a:t>
            </a:r>
            <a:endParaRPr lang="fa-IR" altLang="fa-IR" b="1" dirty="0" smtClean="0">
              <a:solidFill>
                <a:srgbClr val="000066"/>
              </a:solidFill>
              <a:cs typeface="B Mitra" pitchFamily="2" charset="-78"/>
            </a:endParaRP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endParaRPr lang="ar-SA" altLang="fa-IR" b="1" dirty="0">
              <a:solidFill>
                <a:srgbClr val="000066"/>
              </a:solidFill>
              <a:cs typeface="B Mitra" pitchFamily="2" charset="-78"/>
            </a:endParaRP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altLang="fa-IR" b="1" dirty="0">
                <a:solidFill>
                  <a:srgbClr val="000066"/>
                </a:solidFill>
                <a:cs typeface="B Mitra" pitchFamily="2" charset="-78"/>
              </a:rPr>
              <a:t> از کلمات مناسب ومطلوب استفاده شود.</a:t>
            </a:r>
          </a:p>
          <a:p>
            <a:pPr algn="r" rtl="1">
              <a:buClr>
                <a:srgbClr val="000066"/>
              </a:buClr>
              <a:buNone/>
            </a:pPr>
            <a:r>
              <a:rPr lang="ar-SA" altLang="fa-IR" sz="2400" b="1" dirty="0">
                <a:solidFill>
                  <a:srgbClr val="993300"/>
                </a:solidFill>
                <a:cs typeface="B Mitra" pitchFamily="2" charset="-78"/>
              </a:rPr>
              <a:t>مثال : به جاي كلمات كر, كور, عليل و ... بهتر است از كلمات ناشنوا, نابينا و ناتوان </a:t>
            </a:r>
            <a:r>
              <a:rPr lang="fa-IR" altLang="fa-IR" sz="2400" b="1" dirty="0">
                <a:solidFill>
                  <a:srgbClr val="993300"/>
                </a:solidFill>
                <a:cs typeface="B Mitra" pitchFamily="2" charset="-78"/>
              </a:rPr>
              <a:t>ا</a:t>
            </a:r>
            <a:r>
              <a:rPr lang="ar-SA" altLang="fa-IR" sz="2400" b="1" dirty="0">
                <a:solidFill>
                  <a:srgbClr val="993300"/>
                </a:solidFill>
                <a:cs typeface="B Mitra" pitchFamily="2" charset="-78"/>
              </a:rPr>
              <a:t>ستفاده شود.</a:t>
            </a:r>
            <a:endParaRPr lang="en-US" altLang="fa-IR" sz="2400" b="1" dirty="0">
              <a:solidFill>
                <a:srgbClr val="993300"/>
              </a:solidFill>
              <a:cs typeface="B Mitra" pitchFamily="2" charset="-78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914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خصوصیات یک عنوان خوب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26356" y="881498"/>
            <a:ext cx="5334000" cy="4842164"/>
            <a:chOff x="839" y="300"/>
            <a:chExt cx="4037" cy="3900"/>
          </a:xfrm>
        </p:grpSpPr>
        <p:sp>
          <p:nvSpPr>
            <p:cNvPr id="5132" name="Oval 4"/>
            <p:cNvSpPr>
              <a:spLocks noChangeArrowheads="1"/>
            </p:cNvSpPr>
            <p:nvPr/>
          </p:nvSpPr>
          <p:spPr bwMode="auto">
            <a:xfrm>
              <a:off x="839" y="300"/>
              <a:ext cx="4037" cy="39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altLang="fa-IR"/>
            </a:p>
          </p:txBody>
        </p:sp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1882" y="935"/>
              <a:ext cx="19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a-IR" altLang="fa-IR"/>
                <a:t>معارف و حقایق جهان هستی</a:t>
              </a:r>
              <a:endParaRPr lang="en-US" altLang="fa-I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59337" y="3321843"/>
            <a:ext cx="1296988" cy="1223963"/>
            <a:chOff x="3696" y="2478"/>
            <a:chExt cx="817" cy="771"/>
          </a:xfrm>
        </p:grpSpPr>
        <p:sp>
          <p:nvSpPr>
            <p:cNvPr id="5130" name="Oval 5"/>
            <p:cNvSpPr>
              <a:spLocks noChangeArrowheads="1"/>
            </p:cNvSpPr>
            <p:nvPr/>
          </p:nvSpPr>
          <p:spPr bwMode="auto">
            <a:xfrm>
              <a:off x="3696" y="2478"/>
              <a:ext cx="771" cy="771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altLang="fa-IR"/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3878" y="2478"/>
              <a:ext cx="635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a-IR" altLang="fa-IR" sz="1800" b="1">
                  <a:solidFill>
                    <a:schemeClr val="bg1"/>
                  </a:solidFill>
                </a:rPr>
                <a:t>دامنه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a-IR" altLang="fa-IR" sz="1800" b="1">
                  <a:solidFill>
                    <a:schemeClr val="bg1"/>
                  </a:solidFill>
                </a:rPr>
                <a:t> معلومات انسانها</a:t>
              </a:r>
              <a:endParaRPr lang="en-US" altLang="fa-IR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5434805" y="4304650"/>
            <a:ext cx="73025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 altLang="fa-IR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778250" y="4545737"/>
            <a:ext cx="1692275" cy="1631950"/>
            <a:chOff x="2464" y="2861"/>
            <a:chExt cx="1066" cy="1028"/>
          </a:xfrm>
        </p:grpSpPr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 flipH="1">
              <a:off x="3216" y="2861"/>
              <a:ext cx="314" cy="74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2464" y="3601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a-IR" altLang="fa-IR" b="1" dirty="0">
                  <a:solidFill>
                    <a:srgbClr val="C00000"/>
                  </a:solidFill>
                </a:rPr>
                <a:t>دانش یک فرد</a:t>
              </a:r>
              <a:endParaRPr lang="en-US" altLang="fa-IR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9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010400" cy="2971800"/>
          </a:xfrm>
        </p:spPr>
        <p:txBody>
          <a:bodyPr>
            <a:normAutofit fontScale="92500" lnSpcReduction="20000"/>
          </a:bodyPr>
          <a:lstStyle/>
          <a:p>
            <a:pPr algn="ctr" rtl="1"/>
            <a:endParaRPr lang="fa-IR" sz="7200" dirty="0" smtClean="0"/>
          </a:p>
          <a:p>
            <a:pPr algn="ctr" rtl="1"/>
            <a:endParaRPr lang="fa-IR" sz="7200" dirty="0"/>
          </a:p>
          <a:p>
            <a:pPr algn="ctr" rtl="1"/>
            <a:r>
              <a:rPr lang="fa-IR" sz="7200" dirty="0" smtClean="0"/>
              <a:t>بیان مسئله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328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mtClean="0"/>
              <a:t>بیان مسئله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ctr" rtl="1"/>
            <a:r>
              <a:rPr lang="fa-IR" smtClean="0"/>
              <a:t>شامل دو بخش است</a:t>
            </a:r>
            <a:r>
              <a:rPr lang="fa-IR" dirty="0" smtClean="0"/>
              <a:t>:</a:t>
            </a:r>
          </a:p>
          <a:p>
            <a:pPr algn="ctr" rtl="1">
              <a:buNone/>
            </a:pPr>
            <a:endParaRPr lang="fa-IR" dirty="0" smtClean="0"/>
          </a:p>
          <a:p>
            <a:pPr algn="ctr" rtl="1">
              <a:buNone/>
            </a:pPr>
            <a:endParaRPr lang="fa-IR" dirty="0" smtClean="0"/>
          </a:p>
          <a:p>
            <a:pPr algn="ctr" rtl="1"/>
            <a:r>
              <a:rPr lang="fa-IR" smtClean="0">
                <a:solidFill>
                  <a:srgbClr val="FF0000"/>
                </a:solidFill>
              </a:rPr>
              <a:t>توصیف مشکل (مسئله)     </a:t>
            </a:r>
            <a:endParaRPr lang="fa-IR" dirty="0" smtClean="0"/>
          </a:p>
          <a:p>
            <a:pPr algn="ctr" rtl="1"/>
            <a:r>
              <a:rPr lang="fa-IR" smtClean="0">
                <a:solidFill>
                  <a:srgbClr val="00B050"/>
                </a:solidFill>
              </a:rPr>
              <a:t>توجیه اهمیت پژوهش 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اهميت و ضرورت مسئله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fa-IR" sz="3600" dirty="0" smtClean="0"/>
              <a:t>بیان مسئله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239000" cy="4114799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defRPr/>
            </a:pPr>
            <a:r>
              <a:rPr lang="fa-IR" sz="2000" b="1" dirty="0" smtClean="0"/>
              <a:t>پس تهیه یک عنوان مناسب شما باید تصویب کنندگان طرح را با دلایل مستند و مفید از اهمیت طرح آگاه سازیم</a:t>
            </a:r>
          </a:p>
          <a:p>
            <a:pPr marL="365760" lvl="1" indent="0" algn="r" rtl="1">
              <a:lnSpc>
                <a:spcPct val="80000"/>
              </a:lnSpc>
              <a:buNone/>
              <a:defRPr/>
            </a:pPr>
            <a:endParaRPr lang="fa-IR" sz="2000" dirty="0" smtClean="0"/>
          </a:p>
          <a:p>
            <a:pPr lvl="1" algn="r" rtl="1">
              <a:lnSpc>
                <a:spcPct val="80000"/>
              </a:lnSpc>
              <a:defRPr/>
            </a:pPr>
            <a:r>
              <a:rPr lang="fa-IR" sz="2400" b="1" dirty="0" smtClean="0"/>
              <a:t>باید اهمیت تحقیق را برای مدیران اجرایی به اثبات رساند.</a:t>
            </a:r>
          </a:p>
          <a:p>
            <a:pPr lvl="3" algn="r" rtl="1">
              <a:lnSpc>
                <a:spcPct val="80000"/>
              </a:lnSpc>
              <a:defRPr/>
            </a:pPr>
            <a:r>
              <a:rPr lang="fa-IR" sz="2000" dirty="0" smtClean="0"/>
              <a:t>گرفتن هزینه</a:t>
            </a:r>
          </a:p>
          <a:p>
            <a:pPr lvl="3" algn="r" rtl="1">
              <a:lnSpc>
                <a:spcPct val="80000"/>
              </a:lnSpc>
              <a:defRPr/>
            </a:pPr>
            <a:r>
              <a:rPr lang="fa-IR" sz="2000" dirty="0" smtClean="0"/>
              <a:t>صرف وقت</a:t>
            </a:r>
          </a:p>
          <a:p>
            <a:pPr lvl="3" algn="r" rtl="1">
              <a:lnSpc>
                <a:spcPct val="80000"/>
              </a:lnSpc>
              <a:defRPr/>
            </a:pPr>
            <a:endParaRPr lang="en-US" sz="2000" dirty="0" smtClean="0"/>
          </a:p>
          <a:p>
            <a:pPr lvl="1" algn="r" rtl="1">
              <a:lnSpc>
                <a:spcPct val="80000"/>
              </a:lnSpc>
              <a:defRPr/>
            </a:pPr>
            <a:r>
              <a:rPr lang="fa-IR" sz="2400" b="1" dirty="0" smtClean="0"/>
              <a:t>سند علمی شما برای انجام طرح همان بیان مساله است که باید:</a:t>
            </a:r>
          </a:p>
          <a:p>
            <a:pPr lvl="2" algn="r" rtl="1">
              <a:lnSpc>
                <a:spcPct val="80000"/>
              </a:lnSpc>
              <a:defRPr/>
            </a:pPr>
            <a:r>
              <a:rPr lang="fa-IR" dirty="0" smtClean="0"/>
              <a:t>گویا و جامع </a:t>
            </a:r>
          </a:p>
          <a:p>
            <a:pPr lvl="2" algn="r" rtl="1">
              <a:lnSpc>
                <a:spcPct val="80000"/>
              </a:lnSpc>
              <a:defRPr/>
            </a:pPr>
            <a:r>
              <a:rPr lang="fa-IR" dirty="0" smtClean="0"/>
              <a:t>مفید و مختصر</a:t>
            </a:r>
          </a:p>
          <a:p>
            <a:pPr lvl="2" algn="r" rtl="1">
              <a:lnSpc>
                <a:spcPct val="80000"/>
              </a:lnSpc>
              <a:defRPr/>
            </a:pPr>
            <a:r>
              <a:rPr lang="fa-IR" dirty="0" smtClean="0"/>
              <a:t>متقاعد کننده </a:t>
            </a:r>
          </a:p>
          <a:p>
            <a:pPr lvl="2" algn="r" rtl="1">
              <a:lnSpc>
                <a:spcPct val="80000"/>
              </a:lnSpc>
              <a:defRPr/>
            </a:pPr>
            <a:r>
              <a:rPr lang="fa-IR" dirty="0" smtClean="0"/>
              <a:t>بدون اضافه گویی</a:t>
            </a:r>
          </a:p>
          <a:p>
            <a:pPr lvl="2" algn="r" rtl="1">
              <a:lnSpc>
                <a:spcPct val="80000"/>
              </a:lnSpc>
              <a:defRPr/>
            </a:pPr>
            <a:r>
              <a:rPr lang="fa-IR" dirty="0" smtClean="0"/>
              <a:t>کمی شور و شوق</a:t>
            </a:r>
            <a:endParaRPr lang="en-US" dirty="0" smtClean="0"/>
          </a:p>
          <a:p>
            <a:pPr algn="r" rt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ar-SA" sz="2400" b="1" dirty="0">
                <a:latin typeface="Titr"/>
              </a:rPr>
              <a:t>سر فصلهايي كه در بيان مسأله بايد به آنها توجه شود</a:t>
            </a:r>
            <a:endParaRPr lang="en-US" sz="2400" b="1" dirty="0">
              <a:latin typeface="Tit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162800" cy="397046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</a:t>
            </a:r>
            <a:r>
              <a:rPr lang="ar-SA" dirty="0" smtClean="0">
                <a:cs typeface="B Nazanin" panose="00000400000000000000" pitchFamily="2" charset="-78"/>
              </a:rPr>
              <a:t>- </a:t>
            </a:r>
            <a:r>
              <a:rPr lang="ar-SA" b="1" dirty="0" smtClean="0">
                <a:cs typeface="B Nazanin" panose="00000400000000000000" pitchFamily="2" charset="-78"/>
              </a:rPr>
              <a:t> </a:t>
            </a:r>
            <a:r>
              <a:rPr lang="fa-IR" b="1" dirty="0" smtClean="0">
                <a:cs typeface="B Nazanin" panose="00000400000000000000" pitchFamily="2" charset="-78"/>
              </a:rPr>
              <a:t>تعریف مختصر موضوع مورد بحث</a:t>
            </a:r>
            <a:endParaRPr lang="en-US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2-اشاره به وسعت مسئله (شیوع ، بروز)                 به ترتیب جهان، ایران، استان، منطقه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توجه: در این قسمت مسئله بر اساس آنچه هست و آنچه باید باشد توصیف می شود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3- اشاره به شدت مسئله                 بحث در رابطه با پیامدهای اجتماعی، اقتصادی و فرهنگی (مرگ و میر، هزینه)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4- اشاره به اقداماتی که در حال حاضر برای حل مشکل انجام می شود و اینکه تحقیق وی چه تفاوتی با اقدامات قبلی دارد 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5- اشاره به ضعف و قوتهای وضع موجود و به ضعف و قوتهای مطالعه خود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8726" y="24384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19600" y="40386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00B050"/>
                </a:solidFill>
              </a:rPr>
              <a:t>توجیه اهمیت پژوهش  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smtClean="0">
                <a:solidFill>
                  <a:srgbClr val="FF0000"/>
                </a:solidFill>
              </a:rPr>
              <a:t>شرح مختصری از مطالعات قبلی (مرور متون) </a:t>
            </a:r>
            <a:endParaRPr lang="fa-IR" dirty="0" smtClean="0">
              <a:solidFill>
                <a:srgbClr val="FF0000"/>
              </a:solidFill>
            </a:endParaRPr>
          </a:p>
          <a:p>
            <a:pPr algn="r" rtl="1"/>
            <a:endParaRPr lang="fa-IR" dirty="0" smtClean="0"/>
          </a:p>
          <a:p>
            <a:pPr algn="r" rtl="1"/>
            <a:r>
              <a:rPr lang="fa-IR" smtClean="0"/>
              <a:t>چگونگی بکارگیری نتایج پژوهش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smtClean="0"/>
              <a:t>نقش مطالعه در حل مشکل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95338" y="846137"/>
            <a:ext cx="7489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fa-IR" sz="5000" b="1" dirty="0">
                <a:latin typeface="Arial" charset="0"/>
                <a:cs typeface="Zar" pitchFamily="2" charset="-78"/>
              </a:rPr>
              <a:t>و</a:t>
            </a:r>
            <a:r>
              <a:rPr lang="fa-IR" altLang="fa-IR" sz="5000" b="1" dirty="0">
                <a:latin typeface="Arial" charset="0"/>
                <a:cs typeface="Zar" pitchFamily="2" charset="-78"/>
              </a:rPr>
              <a:t>ي</a:t>
            </a:r>
            <a:r>
              <a:rPr lang="ar-SA" altLang="fa-IR" sz="5000" b="1" dirty="0">
                <a:latin typeface="Arial" charset="0"/>
                <a:cs typeface="Zar" pitchFamily="2" charset="-78"/>
              </a:rPr>
              <a:t>ژگي</a:t>
            </a:r>
            <a:r>
              <a:rPr lang="fa-IR" altLang="fa-IR" sz="5000" b="1" dirty="0">
                <a:latin typeface="Arial" charset="0"/>
                <a:cs typeface="Zar" pitchFamily="2" charset="-78"/>
              </a:rPr>
              <a:t>‌</a:t>
            </a:r>
            <a:r>
              <a:rPr lang="ar-SA" altLang="fa-IR" sz="5000" b="1" dirty="0">
                <a:latin typeface="Arial" charset="0"/>
                <a:cs typeface="Zar" pitchFamily="2" charset="-78"/>
              </a:rPr>
              <a:t>هاي </a:t>
            </a:r>
            <a:r>
              <a:rPr lang="fa-IR" altLang="fa-IR" sz="5000" b="1" dirty="0">
                <a:latin typeface="Arial" charset="0"/>
                <a:cs typeface="Zar" pitchFamily="2" charset="-78"/>
              </a:rPr>
              <a:t>ي</a:t>
            </a:r>
            <a:r>
              <a:rPr lang="ar-SA" altLang="fa-IR" sz="5000" b="1" dirty="0">
                <a:latin typeface="Arial" charset="0"/>
                <a:cs typeface="Zar" pitchFamily="2" charset="-78"/>
              </a:rPr>
              <a:t>ک ب</a:t>
            </a:r>
            <a:r>
              <a:rPr lang="fa-IR" altLang="fa-IR" sz="5000" b="1" dirty="0">
                <a:latin typeface="Arial" charset="0"/>
                <a:cs typeface="Zar" pitchFamily="2" charset="-78"/>
              </a:rPr>
              <a:t>ي</a:t>
            </a:r>
            <a:r>
              <a:rPr lang="ar-SA" altLang="fa-IR" sz="5000" b="1" dirty="0">
                <a:latin typeface="Arial" charset="0"/>
                <a:cs typeface="Zar" pitchFamily="2" charset="-78"/>
              </a:rPr>
              <a:t>ان مسئله خوب</a:t>
            </a:r>
            <a:endParaRPr lang="en-US" altLang="fa-IR" sz="5000" b="1" dirty="0">
              <a:latin typeface="Arial" charset="0"/>
              <a:cs typeface="Zar" pitchFamily="2" charset="-78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95338" y="2182813"/>
            <a:ext cx="7532687" cy="8636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65125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ar-SA" altLang="fa-IR" sz="3500" b="1" dirty="0">
                <a:cs typeface="Mitra" pitchFamily="2" charset="-78"/>
              </a:rPr>
              <a:t>1</a:t>
            </a:r>
            <a:r>
              <a:rPr lang="fa-IR" altLang="fa-IR" sz="3500" b="1" dirty="0">
                <a:cs typeface="Mitra" pitchFamily="2" charset="-78"/>
              </a:rPr>
              <a:t>.</a:t>
            </a:r>
            <a:r>
              <a:rPr lang="ar-SA" altLang="fa-IR" sz="3500" b="1" dirty="0">
                <a:cs typeface="Mitra" pitchFamily="2" charset="-78"/>
              </a:rPr>
              <a:t>   انتقال اهم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ت مسئله</a:t>
            </a:r>
            <a:endParaRPr lang="en-US" altLang="fa-IR" sz="3500" b="1" dirty="0">
              <a:cs typeface="Mitra" pitchFamily="2" charset="-78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95338" y="3213100"/>
            <a:ext cx="7532687" cy="8636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65125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ar-SA" altLang="fa-IR" sz="3500" b="1" dirty="0">
                <a:cs typeface="Mitra" pitchFamily="2" charset="-78"/>
              </a:rPr>
              <a:t>2</a:t>
            </a:r>
            <a:r>
              <a:rPr lang="fa-IR" altLang="fa-IR" sz="3500" b="1" dirty="0">
                <a:cs typeface="Mitra" pitchFamily="2" charset="-78"/>
              </a:rPr>
              <a:t>.</a:t>
            </a:r>
            <a:r>
              <a:rPr lang="ar-SA" altLang="fa-IR" sz="3500" b="1" dirty="0">
                <a:cs typeface="Mitra" pitchFamily="2" charset="-78"/>
              </a:rPr>
              <a:t>   تحد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د مسئله در 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ک حوزه تخصصي</a:t>
            </a:r>
            <a:endParaRPr lang="en-US" altLang="fa-IR" sz="3500" b="1" dirty="0">
              <a:cs typeface="Mitra" pitchFamily="2" charset="-78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95338" y="4243388"/>
            <a:ext cx="7532687" cy="8636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274638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ar-SA" altLang="fa-IR" sz="3500" b="1" dirty="0">
                <a:cs typeface="Mitra" pitchFamily="2" charset="-78"/>
              </a:rPr>
              <a:t>3</a:t>
            </a:r>
            <a:r>
              <a:rPr lang="fa-IR" altLang="fa-IR" sz="3500" b="1" dirty="0">
                <a:cs typeface="Mitra" pitchFamily="2" charset="-78"/>
              </a:rPr>
              <a:t>.</a:t>
            </a:r>
            <a:r>
              <a:rPr lang="ar-SA" altLang="fa-IR" sz="3500" b="1" dirty="0">
                <a:cs typeface="Mitra" pitchFamily="2" charset="-78"/>
              </a:rPr>
              <a:t>   اطلاعات کلي در باره تحق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قات انجام شده</a:t>
            </a:r>
            <a:endParaRPr lang="en-US" altLang="fa-IR" sz="3500" b="1" dirty="0">
              <a:cs typeface="Mitra" pitchFamily="2" charset="-78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95338" y="5283200"/>
            <a:ext cx="7532687" cy="8636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65125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ar-SA" altLang="fa-IR" sz="3500" b="1" dirty="0">
                <a:cs typeface="Mitra" pitchFamily="2" charset="-78"/>
              </a:rPr>
              <a:t>4</a:t>
            </a:r>
            <a:r>
              <a:rPr lang="fa-IR" altLang="fa-IR" sz="3500" b="1" dirty="0">
                <a:cs typeface="Mitra" pitchFamily="2" charset="-78"/>
              </a:rPr>
              <a:t>.</a:t>
            </a:r>
            <a:r>
              <a:rPr lang="ar-SA" altLang="fa-IR" sz="3500" b="1" dirty="0">
                <a:cs typeface="Mitra" pitchFamily="2" charset="-78"/>
              </a:rPr>
              <a:t>   چارچوبي براي ارائه نتا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ج تحق</a:t>
            </a:r>
            <a:r>
              <a:rPr lang="fa-IR" altLang="fa-IR" sz="3500" b="1" dirty="0">
                <a:cs typeface="Mitra" pitchFamily="2" charset="-78"/>
              </a:rPr>
              <a:t>ي</a:t>
            </a:r>
            <a:r>
              <a:rPr lang="ar-SA" altLang="fa-IR" sz="3500" b="1" dirty="0">
                <a:cs typeface="Mitra" pitchFamily="2" charset="-78"/>
              </a:rPr>
              <a:t>ق</a:t>
            </a:r>
            <a:endParaRPr lang="en-US" altLang="fa-IR" sz="3500" b="1" dirty="0">
              <a:cs typeface="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5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6196405" cy="3367143"/>
          </a:xfrm>
        </p:spPr>
        <p:txBody>
          <a:bodyPr>
            <a:normAutofit/>
          </a:bodyPr>
          <a:lstStyle/>
          <a:p>
            <a:pPr algn="ctr" rtl="1"/>
            <a:endParaRPr lang="fa-IR" sz="7200" dirty="0" smtClean="0"/>
          </a:p>
          <a:p>
            <a:pPr algn="ctr" rtl="1"/>
            <a:r>
              <a:rPr lang="fa-IR" sz="7200" dirty="0" smtClean="0"/>
              <a:t>مرور </a:t>
            </a:r>
            <a:r>
              <a:rPr lang="fa-IR" sz="7200" dirty="0"/>
              <a:t>متون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572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مرور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sz="3600" b="1" dirty="0" smtClean="0">
              <a:latin typeface="Tahoma" pitchFamily="34" charset="0"/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latin typeface="Tahoma" pitchFamily="34" charset="0"/>
                <a:cs typeface="B Nazanin" pitchFamily="2" charset="-78"/>
              </a:rPr>
              <a:t>جستجو و تحليل </a:t>
            </a:r>
            <a:r>
              <a:rPr lang="fa-IR" sz="3600" b="1" dirty="0" smtClean="0">
                <a:solidFill>
                  <a:srgbClr val="FF0000"/>
                </a:solidFill>
                <a:latin typeface="Tahoma" pitchFamily="34" charset="0"/>
                <a:cs typeface="B Nazanin" pitchFamily="2" charset="-78"/>
              </a:rPr>
              <a:t>نظام‌مند</a:t>
            </a:r>
            <a:r>
              <a:rPr lang="fa-IR" sz="3600" b="1" dirty="0" smtClean="0">
                <a:latin typeface="Tahoma" pitchFamily="34" charset="0"/>
                <a:cs typeface="B Nazanin" pitchFamily="2" charset="-78"/>
              </a:rPr>
              <a:t> منابع (</a:t>
            </a:r>
            <a:r>
              <a:rPr lang="fa-IR" sz="3600" b="1" dirty="0" smtClean="0">
                <a:solidFill>
                  <a:srgbClr val="00B050"/>
                </a:solidFill>
                <a:latin typeface="Tahoma" pitchFamily="34" charset="0"/>
                <a:cs typeface="B Nazanin" pitchFamily="2" charset="-78"/>
              </a:rPr>
              <a:t>اعم از مقاله، کتاب، پايان‌نامه </a:t>
            </a:r>
            <a:r>
              <a:rPr lang="fa-IR" sz="3600" b="1" dirty="0" smtClean="0">
                <a:latin typeface="Tahoma" pitchFamily="34" charset="0"/>
                <a:cs typeface="B Nazanin" pitchFamily="2" charset="-78"/>
              </a:rPr>
              <a:t>و ...) که دريک زمينه موضوعی خاص منتشر شده است.</a:t>
            </a:r>
            <a:endParaRPr lang="en-US" sz="3600" b="1" dirty="0" smtClean="0">
              <a:latin typeface="Tahoma" pitchFamily="34" charset="0"/>
              <a:cs typeface="B Nazanin" pitchFamily="2" charset="-78"/>
            </a:endParaRPr>
          </a:p>
          <a:p>
            <a:pPr algn="r" rtl="1"/>
            <a:endParaRPr lang="en-US" sz="36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500" b="1" smtClean="0">
                <a:cs typeface="Nazanin" pitchFamily="2" charset="-78"/>
              </a:rPr>
              <a:t>اهميت مرور متون</a:t>
            </a:r>
            <a:endParaRPr lang="en-US" sz="4500" b="1" dirty="0">
              <a:cs typeface="Nazanin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buFont typeface="Wingdings" pitchFamily="2" charset="2"/>
              <a:buNone/>
            </a:pPr>
            <a:r>
              <a:rPr lang="fa-IR" sz="3200" smtClean="0">
                <a:latin typeface="Tahoma" pitchFamily="34" charset="0"/>
                <a:cs typeface="B Nazanin" pitchFamily="2" charset="-78"/>
              </a:rPr>
              <a:t> </a:t>
            </a:r>
            <a:endParaRPr lang="fa-IR" sz="3200" dirty="0" smtClean="0">
              <a:latin typeface="Tahoma" pitchFamily="34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3200" smtClean="0">
                <a:latin typeface="Tahoma" pitchFamily="34" charset="0"/>
                <a:cs typeface="B Nazanin" pitchFamily="2" charset="-78"/>
              </a:rPr>
              <a:t>مرور متون براساس موضوع پژوهش صورت می‌گيرد و در موارد زير به‌کار می‌رود</a:t>
            </a:r>
            <a:r>
              <a:rPr lang="fa-IR" sz="3200" dirty="0">
                <a:latin typeface="Tahoma" pitchFamily="34" charset="0"/>
                <a:cs typeface="B Nazanin" pitchFamily="2" charset="-78"/>
              </a:rPr>
              <a:t>:</a:t>
            </a:r>
          </a:p>
          <a:p>
            <a:pPr lvl="1" algn="r" rtl="1"/>
            <a:endParaRPr lang="fa-IR" sz="2800" dirty="0" smtClean="0">
              <a:latin typeface="Tahoma" pitchFamily="34" charset="0"/>
              <a:cs typeface="B Nazanin" pitchFamily="2" charset="-78"/>
            </a:endParaRPr>
          </a:p>
          <a:p>
            <a:pPr lvl="1" algn="r" rtl="1"/>
            <a:r>
              <a:rPr lang="fa-IR" sz="2800" smtClean="0">
                <a:latin typeface="Tahoma" pitchFamily="34" charset="0"/>
                <a:cs typeface="B Nazanin" pitchFamily="2" charset="-78"/>
              </a:rPr>
              <a:t>در تهيه پروپوزال طرح تحقيقاتی</a:t>
            </a:r>
            <a:endParaRPr lang="fa-IR" sz="2800" dirty="0">
              <a:latin typeface="Tahoma" pitchFamily="34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3200" smtClean="0">
                <a:latin typeface="Tahoma" pitchFamily="34" charset="0"/>
                <a:cs typeface="B Nazanin" pitchFamily="2" charset="-78"/>
              </a:rPr>
              <a:t>     </a:t>
            </a:r>
            <a:r>
              <a:rPr lang="fa-IR" sz="3200" smtClean="0">
                <a:solidFill>
                  <a:srgbClr val="0099FF"/>
                </a:solidFill>
                <a:latin typeface="Tahoma" pitchFamily="34" charset="0"/>
                <a:cs typeface="B Nazanin" pitchFamily="2" charset="-78"/>
              </a:rPr>
              <a:t>مقدمه</a:t>
            </a:r>
            <a:r>
              <a:rPr lang="fa-IR" sz="3200" smtClean="0">
                <a:latin typeface="Tahoma" pitchFamily="34" charset="0"/>
                <a:cs typeface="B Nazanin" pitchFamily="2" charset="-78"/>
              </a:rPr>
              <a:t> و </a:t>
            </a:r>
            <a:r>
              <a:rPr lang="fa-IR" sz="3200" smtClean="0">
                <a:solidFill>
                  <a:srgbClr val="0099FF"/>
                </a:solidFill>
                <a:latin typeface="Tahoma" pitchFamily="34" charset="0"/>
                <a:cs typeface="B Nazanin" pitchFamily="2" charset="-78"/>
              </a:rPr>
              <a:t>بيان مساله</a:t>
            </a:r>
            <a:endParaRPr lang="fa-IR" sz="3200" dirty="0">
              <a:solidFill>
                <a:srgbClr val="0099FF"/>
              </a:solidFill>
              <a:latin typeface="Tahoma" pitchFamily="34" charset="0"/>
              <a:cs typeface="B Nazanin" pitchFamily="2" charset="-78"/>
            </a:endParaRPr>
          </a:p>
          <a:p>
            <a:pPr lvl="1" algn="r" rtl="1"/>
            <a:r>
              <a:rPr lang="fa-IR" sz="2800" smtClean="0">
                <a:latin typeface="Tahoma" pitchFamily="34" charset="0"/>
                <a:cs typeface="B Nazanin" pitchFamily="2" charset="-78"/>
              </a:rPr>
              <a:t>در تنظيم گزارش نهايی و مقاله</a:t>
            </a:r>
            <a:endParaRPr lang="fa-IR" sz="2800" dirty="0">
              <a:latin typeface="Tahoma" pitchFamily="34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3200" smtClean="0">
                <a:latin typeface="Tahoma" pitchFamily="34" charset="0"/>
                <a:cs typeface="B Nazanin" pitchFamily="2" charset="-78"/>
              </a:rPr>
              <a:t>    </a:t>
            </a:r>
            <a:r>
              <a:rPr lang="fa-IR" sz="3200" smtClean="0">
                <a:solidFill>
                  <a:srgbClr val="0099FF"/>
                </a:solidFill>
                <a:latin typeface="Tahoma" pitchFamily="34" charset="0"/>
                <a:cs typeface="B Nazanin" pitchFamily="2" charset="-78"/>
              </a:rPr>
              <a:t>مقدمه </a:t>
            </a:r>
            <a:r>
              <a:rPr lang="fa-IR" sz="3200" smtClean="0">
                <a:latin typeface="Tahoma" pitchFamily="34" charset="0"/>
                <a:cs typeface="B Nazanin" pitchFamily="2" charset="-78"/>
              </a:rPr>
              <a:t>و </a:t>
            </a:r>
            <a:r>
              <a:rPr lang="fa-IR" sz="3200" smtClean="0">
                <a:solidFill>
                  <a:srgbClr val="0099FF"/>
                </a:solidFill>
                <a:latin typeface="Tahoma" pitchFamily="34" charset="0"/>
                <a:cs typeface="B Nazanin" pitchFamily="2" charset="-78"/>
              </a:rPr>
              <a:t>بحث</a:t>
            </a:r>
            <a:endParaRPr lang="en-GB" sz="3200" dirty="0">
              <a:solidFill>
                <a:srgbClr val="0099FF"/>
              </a:solidFill>
              <a:latin typeface="Tahoma" pitchFamily="34" charset="0"/>
              <a:cs typeface="B Nazanin" pitchFamily="2" charset="-78"/>
            </a:endParaRPr>
          </a:p>
          <a:p>
            <a:pPr lvl="1" algn="r" rtl="1"/>
            <a:r>
              <a:rPr lang="fa-IR" sz="2800" smtClean="0">
                <a:latin typeface="Tahoma" pitchFamily="34" charset="0"/>
                <a:cs typeface="B Nazanin" pitchFamily="2" charset="-78"/>
              </a:rPr>
              <a:t>ساير موارد مانند ...</a:t>
            </a:r>
            <a:endParaRPr lang="fa-IR" sz="2800" dirty="0">
              <a:latin typeface="Tahoma" pitchFamily="34" charset="0"/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/>
              <a:t>فوايد بررسي متون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انتخاب </a:t>
            </a:r>
            <a:r>
              <a:rPr lang="fa-IR" dirty="0"/>
              <a:t>عنوان </a:t>
            </a:r>
            <a:r>
              <a:rPr lang="fa-IR" dirty="0" smtClean="0"/>
              <a:t>مناسب</a:t>
            </a:r>
            <a:endParaRPr lang="fa-IR" dirty="0"/>
          </a:p>
          <a:p>
            <a:pPr algn="r" rtl="1"/>
            <a:r>
              <a:rPr lang="fa-IR" dirty="0"/>
              <a:t>بيان مسئله و تامين دلايل آن </a:t>
            </a:r>
          </a:p>
          <a:p>
            <a:pPr algn="r" rtl="1"/>
            <a:r>
              <a:rPr lang="fa-IR" dirty="0"/>
              <a:t>آمار و ارقام پشتيباني از ضرورت تحقيق </a:t>
            </a:r>
          </a:p>
          <a:p>
            <a:pPr algn="r" rtl="1"/>
            <a:r>
              <a:rPr lang="fa-IR" dirty="0"/>
              <a:t>بيان پيشينه قبلي مطالعه و خلاء موجود </a:t>
            </a:r>
          </a:p>
          <a:p>
            <a:pPr algn="r" rtl="1"/>
            <a:r>
              <a:rPr lang="fa-IR" dirty="0"/>
              <a:t>شناسائي روش و طرح مناسب براي تحقيق </a:t>
            </a:r>
          </a:p>
          <a:p>
            <a:pPr algn="r" rtl="1"/>
            <a:r>
              <a:rPr lang="fa-IR" dirty="0"/>
              <a:t>انتخاب روش و ابزار گردآوري اطلاعات 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b="0" smtClean="0"/>
              <a:t>کلیات روش تحقیق</a:t>
            </a:r>
            <a:endParaRPr lang="en-US" b="0" dirty="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b="1" dirty="0">
                <a:cs typeface="Titr"/>
              </a:rPr>
              <a:t>تعریف </a:t>
            </a:r>
            <a:r>
              <a:rPr lang="fa-IR" b="1" dirty="0" smtClean="0">
                <a:cs typeface="Titr"/>
              </a:rPr>
              <a:t>تحقیق</a:t>
            </a:r>
            <a:endParaRPr lang="fa-IR" dirty="0" smtClean="0">
              <a:cs typeface="Titr"/>
            </a:endParaRPr>
          </a:p>
          <a:p>
            <a:pPr algn="r" rtl="1" eaLnBrk="1" hangingPunct="1">
              <a:defRPr/>
            </a:pPr>
            <a:r>
              <a:rPr lang="fa-IR" sz="3600" b="1" dirty="0" smtClean="0">
                <a:cs typeface="Titr"/>
              </a:rPr>
              <a:t>چرا تحقیق ؟</a:t>
            </a:r>
          </a:p>
          <a:p>
            <a:pPr algn="r" rtl="1" eaLnBrk="1" hangingPunct="1">
              <a:defRPr/>
            </a:pPr>
            <a:r>
              <a:rPr lang="fa-IR" sz="3600" b="1" dirty="0" smtClean="0">
                <a:cs typeface="Titr"/>
              </a:rPr>
              <a:t>انتخاب موضوع تحقیق وعنوان آن</a:t>
            </a:r>
          </a:p>
          <a:p>
            <a:pPr algn="r" rtl="1" eaLnBrk="1" hangingPunct="1">
              <a:defRPr/>
            </a:pPr>
            <a:r>
              <a:rPr lang="fa-IR" sz="3600" b="1" dirty="0" smtClean="0">
                <a:cs typeface="Titr"/>
              </a:rPr>
              <a:t>بیان مساله</a:t>
            </a:r>
            <a:endParaRPr lang="en-US" sz="3600" b="1" dirty="0" smtClean="0">
              <a:cs typeface="Titr"/>
            </a:endParaRPr>
          </a:p>
          <a:p>
            <a:pPr algn="r" rtl="1" eaLnBrk="1" hangingPunct="1">
              <a:defRPr/>
            </a:pPr>
            <a:r>
              <a:rPr lang="fa-IR" sz="3600" b="1" dirty="0" smtClean="0">
                <a:cs typeface="Titr"/>
              </a:rPr>
              <a:t>اهداف، سوالات و فرضیات پژوهشی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فوايد بررسي متون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/>
              <a:t>شناخت متغيرهاي مؤثر در مطالعه و نقش آنها </a:t>
            </a:r>
            <a:r>
              <a:rPr lang="fa-IR" b="1" dirty="0" smtClean="0"/>
              <a:t>ونحوه کنترل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تعاريف نظري و عملي براي واژه ها </a:t>
            </a:r>
            <a:endParaRPr lang="fa-IR" b="1" dirty="0" smtClean="0"/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مشخصات جامعه، نمونه، روش نمونه گيري و حجم </a:t>
            </a:r>
            <a:r>
              <a:rPr lang="fa-IR" b="1" dirty="0" smtClean="0"/>
              <a:t>نمونه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روشهاي آماري مناسب </a:t>
            </a:r>
          </a:p>
          <a:p>
            <a:pPr marL="0" indent="0" algn="r" rtl="1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92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677150"/>
          </a:xfrm>
        </p:spPr>
        <p:txBody>
          <a:bodyPr/>
          <a:lstStyle/>
          <a:p>
            <a:endParaRPr lang="en-US"/>
          </a:p>
        </p:txBody>
      </p:sp>
      <p:pic>
        <p:nvPicPr>
          <p:cNvPr id="61444" name="Picture 4" descr="kh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67000"/>
            <a:ext cx="6196405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6600" dirty="0" smtClean="0"/>
              <a:t>شیوه جستجوی منابع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448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منابع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a-IR" sz="3200" dirty="0" smtClean="0">
              <a:latin typeface="Tahoma" pitchFamily="34" charset="0"/>
              <a:cs typeface="Mitra" pitchFamily="2" charset="-78"/>
            </a:endParaRPr>
          </a:p>
          <a:p>
            <a:pPr algn="r" rtl="1"/>
            <a:r>
              <a:rPr lang="ar-SA" sz="3200" dirty="0" smtClean="0">
                <a:latin typeface="Tahoma" pitchFamily="34" charset="0"/>
                <a:cs typeface="Mitra" pitchFamily="2" charset="-78"/>
              </a:rPr>
              <a:t>اطلاعات پا</a:t>
            </a:r>
            <a:r>
              <a:rPr lang="fa-IR" sz="3200" dirty="0">
                <a:latin typeface="Tahoma" pitchFamily="34" charset="0"/>
                <a:cs typeface="Mitra" pitchFamily="2" charset="-78"/>
              </a:rPr>
              <a:t>ي</a:t>
            </a:r>
            <a:r>
              <a:rPr lang="ar-SA" sz="3200" dirty="0" smtClean="0">
                <a:latin typeface="Tahoma" pitchFamily="34" charset="0"/>
                <a:cs typeface="Mitra" pitchFamily="2" charset="-78"/>
              </a:rPr>
              <a:t>ه </a:t>
            </a:r>
            <a:r>
              <a:rPr lang="en-US" sz="3200" dirty="0" smtClean="0">
                <a:latin typeface="Tahoma" pitchFamily="34" charset="0"/>
              </a:rPr>
              <a:t>(Basic Knowledge)</a:t>
            </a:r>
            <a:r>
              <a:rPr lang="ar-SA" sz="3200" dirty="0" smtClean="0">
                <a:latin typeface="Tahoma" pitchFamily="34" charset="0"/>
              </a:rPr>
              <a:t> </a:t>
            </a:r>
            <a:endParaRPr lang="en-US" sz="3200" dirty="0">
              <a:latin typeface="Tahoma" pitchFamily="34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3200" dirty="0" smtClean="0">
                <a:latin typeface="Tahoma" pitchFamily="34" charset="0"/>
              </a:rPr>
              <a:t>     </a:t>
            </a:r>
            <a:r>
              <a:rPr lang="ar-SA" sz="3200" dirty="0" smtClean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کتاب</a:t>
            </a:r>
            <a:r>
              <a:rPr lang="fa-IR" sz="3200" dirty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‌</a:t>
            </a:r>
            <a:r>
              <a:rPr lang="ar-SA" sz="3200" dirty="0" smtClean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های مرجع </a:t>
            </a:r>
            <a:r>
              <a:rPr lang="arn-CL" sz="3200" dirty="0" smtClean="0">
                <a:solidFill>
                  <a:srgbClr val="0099FF"/>
                </a:solidFill>
                <a:latin typeface="Tahoma" pitchFamily="34" charset="0"/>
              </a:rPr>
              <a:t>(Text book)</a:t>
            </a:r>
            <a:r>
              <a:rPr lang="fa-IR" sz="3200" dirty="0" smtClean="0">
                <a:latin typeface="Tahoma" pitchFamily="34" charset="0"/>
              </a:rPr>
              <a:t> </a:t>
            </a:r>
            <a:r>
              <a:rPr lang="en-GB" sz="3200" dirty="0">
                <a:latin typeface="Tahoma" pitchFamily="34" charset="0"/>
              </a:rPr>
              <a:t/>
            </a:r>
            <a:br>
              <a:rPr lang="en-GB" sz="3200" dirty="0">
                <a:latin typeface="Tahoma" pitchFamily="34" charset="0"/>
              </a:rPr>
            </a:br>
            <a:endParaRPr lang="en-US" sz="3200" dirty="0">
              <a:latin typeface="Tahoma" pitchFamily="34" charset="0"/>
            </a:endParaRPr>
          </a:p>
          <a:p>
            <a:pPr algn="r" rtl="1"/>
            <a:r>
              <a:rPr lang="ar-SA" sz="3200" dirty="0" smtClean="0">
                <a:latin typeface="Tahoma" pitchFamily="34" charset="0"/>
                <a:cs typeface="Mitra" pitchFamily="2" charset="-78"/>
              </a:rPr>
              <a:t>اطلاعات روزآمد </a:t>
            </a:r>
            <a:r>
              <a:rPr lang="en-US" sz="3200" dirty="0" smtClean="0">
                <a:latin typeface="Tahoma" pitchFamily="34" charset="0"/>
              </a:rPr>
              <a:t>(Updated</a:t>
            </a:r>
            <a:r>
              <a:rPr lang="fa-IR" sz="3200" dirty="0" smtClean="0">
                <a:latin typeface="Tahoma" pitchFamily="34" charset="0"/>
              </a:rPr>
              <a:t>  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fa-IR" sz="3200" dirty="0" smtClean="0">
                <a:latin typeface="Tahoma" pitchFamily="34" charset="0"/>
              </a:rPr>
              <a:t>  </a:t>
            </a:r>
            <a:r>
              <a:rPr lang="en-US" sz="3200" dirty="0" smtClean="0">
                <a:latin typeface="Tahoma" pitchFamily="34" charset="0"/>
              </a:rPr>
              <a:t>Knowledge</a:t>
            </a:r>
            <a:r>
              <a:rPr lang="en-US" sz="3200" dirty="0">
                <a:latin typeface="Tahoma" pitchFamily="34" charset="0"/>
              </a:rPr>
              <a:t>)</a:t>
            </a:r>
            <a:endParaRPr lang="fa-IR" sz="3200" dirty="0">
              <a:latin typeface="Tahoma" pitchFamily="34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en-US" sz="3200" dirty="0" smtClean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    </a:t>
            </a:r>
            <a:r>
              <a:rPr lang="ar-SA" sz="3200" dirty="0" smtClean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مجلات </a:t>
            </a:r>
            <a:r>
              <a:rPr lang="fa-IR" sz="3200" dirty="0" smtClean="0">
                <a:solidFill>
                  <a:srgbClr val="0099FF"/>
                </a:solidFill>
                <a:latin typeface="Tahoma" pitchFamily="34" charset="0"/>
                <a:cs typeface="Mitra" pitchFamily="2" charset="-78"/>
              </a:rPr>
              <a:t>و نشريات ادواری</a:t>
            </a:r>
            <a:endParaRPr lang="en-US" sz="3200" dirty="0">
              <a:solidFill>
                <a:srgbClr val="0099FF"/>
              </a:solidFill>
              <a:latin typeface="Tahoma" pitchFamily="34" charset="0"/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95338" y="533400"/>
            <a:ext cx="8348662" cy="914400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ar-S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منابع اطلاعاتي براي بررسي پيشينه پژوهش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435975" cy="5257800"/>
          </a:xfrm>
        </p:spPr>
        <p:txBody>
          <a:bodyPr lIns="91440" tIns="45720" rIns="91440" bIns="45720">
            <a:normAutofit/>
          </a:bodyPr>
          <a:lstStyle/>
          <a:p>
            <a:pPr algn="r" rtl="1" eaLnBrk="1" hangingPunct="1">
              <a:buFont typeface="Wingdings" pitchFamily="2" charset="2"/>
              <a:buChar char="Ø"/>
              <a:defRPr/>
            </a:pP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2800" b="1" smtClean="0">
                <a:cs typeface="B Nazanin" pitchFamily="2" charset="-78"/>
              </a:rPr>
              <a:t>مجلات الکترونیکی </a:t>
            </a: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2800" b="1" smtClean="0">
                <a:cs typeface="B Nazanin" pitchFamily="2" charset="-78"/>
              </a:rPr>
              <a:t>کتابهای موجود </a:t>
            </a: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ar-SA" sz="2800" b="1" smtClean="0">
                <a:cs typeface="B Nazanin" pitchFamily="2" charset="-78"/>
              </a:rPr>
              <a:t>پاياننامه هاي دكترا و كارشناسي ارشد</a:t>
            </a:r>
            <a:r>
              <a:rPr lang="fa-IR" sz="2800" b="1" smtClean="0">
                <a:cs typeface="B Nazanin" pitchFamily="2" charset="-78"/>
              </a:rPr>
              <a:t> داخل و خارجی </a:t>
            </a: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2800" b="1" smtClean="0">
                <a:cs typeface="B Nazanin" pitchFamily="2" charset="-78"/>
              </a:rPr>
              <a:t>فصلنامه ها و نشریات علمی </a:t>
            </a: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2800" b="1" smtClean="0">
                <a:cs typeface="B Nazanin" pitchFamily="2" charset="-78"/>
              </a:rPr>
              <a:t> مقالات چاپ شده و ارائه شده در همایشهای علمی </a:t>
            </a:r>
            <a:endParaRPr lang="ar-SA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2800" b="1" smtClean="0">
                <a:cs typeface="B Nazanin" pitchFamily="2" charset="-78"/>
              </a:rPr>
              <a:t>نظرات افراد متخصص و صاحب نظران</a:t>
            </a:r>
            <a:r>
              <a:rPr lang="ar-SA" sz="2800" b="1" smtClean="0">
                <a:cs typeface="B Nazanin" pitchFamily="2" charset="-78"/>
              </a:rPr>
              <a:t> </a:t>
            </a:r>
            <a:endParaRPr lang="ar-SA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2800" b="1" smtClean="0">
                <a:cs typeface="B Nazanin" pitchFamily="2" charset="-78"/>
              </a:rPr>
              <a:t>  منابع منتشر شده</a:t>
            </a:r>
            <a:r>
              <a:rPr lang="ar-SA" sz="2800" b="1" smtClean="0">
                <a:cs typeface="B Nazanin" pitchFamily="2" charset="-78"/>
              </a:rPr>
              <a:t> </a:t>
            </a:r>
            <a:endParaRPr lang="en-US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منابع</a:t>
            </a:r>
            <a:endParaRPr lang="en-US" dirty="0"/>
          </a:p>
        </p:txBody>
      </p:sp>
      <p:graphicFrame>
        <p:nvGraphicFramePr>
          <p:cNvPr id="8261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85661954"/>
              </p:ext>
            </p:extLst>
          </p:nvPr>
        </p:nvGraphicFramePr>
        <p:xfrm>
          <a:off x="838200" y="1295399"/>
          <a:ext cx="7467600" cy="4922522"/>
        </p:xfrm>
        <a:graphic>
          <a:graphicData uri="http://schemas.openxmlformats.org/drawingml/2006/table">
            <a:tbl>
              <a:tblPr/>
              <a:tblGrid>
                <a:gridCol w="3745653"/>
                <a:gridCol w="3721947"/>
              </a:tblGrid>
              <a:tr h="59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www.iranmedex.com</a:t>
                      </a:r>
                      <a:endParaRPr kumimoji="0" lang="fa-I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Local Data</a:t>
                      </a:r>
                      <a:endParaRPr kumimoji="0" lang="fa-IR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www.magiran.com</a:t>
                      </a:r>
                      <a:endParaRPr kumimoji="0" lang="fa-I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www.irandoc.ac.ir</a:t>
                      </a:r>
                      <a:endParaRPr kumimoji="0" lang="fa-I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www.sid.ir</a:t>
                      </a:r>
                      <a:endParaRPr kumimoji="0" lang="fa-I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a-IR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  <a:hlinkClick r:id="rId3"/>
                        </a:rPr>
                        <a:t>www.pubmed.com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 Scopus.com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www.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ISI web of knowledge</a:t>
                      </a:r>
                      <a:endParaRPr kumimoji="0" lang="fa-I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International Data</a:t>
                      </a:r>
                      <a:endParaRPr kumimoji="0" lang="fa-IR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057400"/>
            <a:ext cx="4572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200" b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Medical Sciences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Medline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</a:pP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Embase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Scopus</a:t>
            </a:r>
            <a:b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GB" sz="3200" b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 Sciences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</a:pPr>
            <a:r>
              <a:rPr lang="en-US" sz="28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Web of Sciences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cs typeface="B Nazanin" pitchFamily="2" charset="-78"/>
              </a:rPr>
              <a:t>مراحل صحيح انجام يک جستجوی مناسب</a:t>
            </a:r>
            <a:endParaRPr lang="en-US" sz="3600" b="1" dirty="0" smtClean="0">
              <a:cs typeface="B Nazanin" pitchFamily="2" charset="-7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348288"/>
          </a:xfrm>
        </p:spPr>
        <p:txBody>
          <a:bodyPr/>
          <a:lstStyle/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cs typeface="B Nazanin" pitchFamily="2" charset="-78"/>
              </a:rPr>
              <a:t>انتخاب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کليدواژه‌‌های</a:t>
            </a:r>
            <a:r>
              <a:rPr lang="fa-IR" sz="2800" dirty="0" smtClean="0">
                <a:cs typeface="B Nazanin" pitchFamily="2" charset="-78"/>
              </a:rPr>
              <a:t> مناسب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cs typeface="B Nazanin" pitchFamily="2" charset="-78"/>
              </a:rPr>
              <a:t>جستجوی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بانک‌های اطلاعاتی جامع (عام) </a:t>
            </a:r>
            <a:r>
              <a:rPr lang="fa-IR" sz="2800" dirty="0" smtClean="0">
                <a:cs typeface="B Nazanin" pitchFamily="2" charset="-78"/>
              </a:rPr>
              <a:t>مانند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en-US" sz="2800" dirty="0" smtClean="0">
                <a:latin typeface="Calibri" pitchFamily="34" charset="0"/>
                <a:cs typeface="B Nazanin" pitchFamily="2" charset="-78"/>
              </a:rPr>
              <a:t>Medline</a:t>
            </a:r>
            <a:r>
              <a:rPr lang="fa-IR" sz="2800" dirty="0" smtClean="0">
                <a:cs typeface="B Nazanin" pitchFamily="2" charset="-78"/>
              </a:rPr>
              <a:t>، </a:t>
            </a:r>
            <a:r>
              <a:rPr lang="en-US" sz="2800" dirty="0" smtClean="0">
                <a:latin typeface="Calibri" pitchFamily="34" charset="0"/>
                <a:cs typeface="B Nazanin" pitchFamily="2" charset="-78"/>
              </a:rPr>
              <a:t>ISI</a:t>
            </a:r>
            <a:r>
              <a:rPr lang="fa-IR" sz="2800" dirty="0" smtClean="0">
                <a:cs typeface="B Nazanin" pitchFamily="2" charset="-78"/>
              </a:rPr>
              <a:t> و </a:t>
            </a:r>
            <a:r>
              <a:rPr lang="en-US" sz="2800" dirty="0" smtClean="0">
                <a:latin typeface="Calibri" pitchFamily="34" charset="0"/>
                <a:cs typeface="B Nazanin" pitchFamily="2" charset="-78"/>
              </a:rPr>
              <a:t>Scopus</a:t>
            </a:r>
            <a:r>
              <a:rPr lang="fa-IR" sz="2800" dirty="0" smtClean="0">
                <a:cs typeface="B Nazanin" pitchFamily="2" charset="-78"/>
              </a:rPr>
              <a:t>) و بازيابی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چکيده‌ها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به روش:</a:t>
            </a:r>
          </a:p>
          <a:p>
            <a:pPr marL="914400" lvl="1" indent="-514350" algn="r" rtl="1"/>
            <a:r>
              <a:rPr lang="fa-IR" sz="2400" dirty="0" smtClean="0">
                <a:cs typeface="B Nazanin" pitchFamily="2" charset="-78"/>
              </a:rPr>
              <a:t>جستجوی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لغتی </a:t>
            </a:r>
          </a:p>
          <a:p>
            <a:pPr marL="914400" lvl="1" indent="-514350" algn="r" rtl="1"/>
            <a:r>
              <a:rPr lang="fa-IR" sz="2400" dirty="0" smtClean="0">
                <a:cs typeface="B Nazanin" pitchFamily="2" charset="-78"/>
              </a:rPr>
              <a:t>جستجوی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موضوعی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solidFill>
                  <a:srgbClr val="0070C0"/>
                </a:solidFill>
                <a:cs typeface="B Nazanin" pitchFamily="2" charset="-78"/>
              </a:rPr>
              <a:t>جستجوی بانک‌های اطلاعاتی تخصصی درصورت وجود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cs typeface="B Nazanin" pitchFamily="2" charset="-78"/>
              </a:rPr>
              <a:t>جستجوی مجموعه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مجلات</a:t>
            </a:r>
            <a:r>
              <a:rPr lang="fa-IR" sz="2800" dirty="0" smtClean="0">
                <a:cs typeface="B Nazanin" pitchFamily="2" charset="-78"/>
              </a:rPr>
              <a:t> الکترونيک و بازيابی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Fulltext</a:t>
            </a:r>
            <a:r>
              <a:rPr lang="fa-IR" sz="2800" dirty="0" smtClean="0">
                <a:cs typeface="B Nazanin" pitchFamily="2" charset="-78"/>
              </a:rPr>
              <a:t> مقالات بازيابی‌شده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solidFill>
                  <a:srgbClr val="0070C0"/>
                </a:solidFill>
                <a:cs typeface="B Nazanin" pitchFamily="2" charset="-78"/>
              </a:rPr>
              <a:t>تحليل و ارزيابی مقالات بازيابی شده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r>
              <a:rPr lang="fa-IR" sz="2800" dirty="0" smtClean="0">
                <a:solidFill>
                  <a:srgbClr val="0070C0"/>
                </a:solidFill>
                <a:cs typeface="B Nazanin" pitchFamily="2" charset="-78"/>
              </a:rPr>
              <a:t>استخراج اطلاعات مقالات و جمع‌بندی نتايج</a:t>
            </a:r>
          </a:p>
          <a:p>
            <a:pPr marL="514350" indent="-514350" algn="r" rtl="1">
              <a:buFont typeface="Arial" pitchFamily="34" charset="0"/>
              <a:buAutoNum type="arabicParenR"/>
            </a:pPr>
            <a:endParaRPr lang="fa-IR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reserch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a-IR" altLang="fa-IR" sz="5400" dirty="0" smtClean="0">
                <a:solidFill>
                  <a:srgbClr val="000066"/>
                </a:solidFill>
                <a:cs typeface="B Mitra" pitchFamily="2" charset="-78"/>
              </a:rPr>
              <a:t>تحقیق</a:t>
            </a:r>
            <a:endParaRPr lang="en-US" altLang="fa-IR" sz="5400" dirty="0" smtClean="0">
              <a:solidFill>
                <a:srgbClr val="000066"/>
              </a:solidFill>
              <a:cs typeface="B Mitra" pitchFamily="2" charset="-78"/>
            </a:endParaRPr>
          </a:p>
          <a:p>
            <a:pPr algn="r" rtl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ar-SA" altLang="fa-IR" dirty="0" smtClean="0">
                <a:solidFill>
                  <a:srgbClr val="000066"/>
                </a:solidFill>
                <a:cs typeface="B Mitra" pitchFamily="2" charset="-78"/>
              </a:rPr>
              <a:t> </a:t>
            </a:r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پيدا كردن , يافتن يا جستجوي حقيقت</a:t>
            </a:r>
          </a:p>
          <a:p>
            <a:pPr algn="r" rtl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ar-SA" altLang="fa-IR" dirty="0">
                <a:solidFill>
                  <a:srgbClr val="000066"/>
                </a:solidFill>
                <a:cs typeface="B Mitra" pitchFamily="2" charset="-78"/>
              </a:rPr>
              <a:t> مجموعه قواعد و رويه اي كه محقق براي جمع آوري حقايق و واقعيت ها دنبال مي كند تا سپس آنها را تفسير, تبيين و اثبات نمايد.</a:t>
            </a:r>
            <a:endParaRPr lang="ar-SA" altLang="fa-IR" dirty="0">
              <a:solidFill>
                <a:srgbClr val="FFFF00"/>
              </a:solidFill>
              <a:cs typeface="B Mitra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B Nazanin" pitchFamily="2" charset="-78"/>
              </a:rPr>
              <a:t>Medline </a:t>
            </a:r>
            <a:r>
              <a:rPr lang="fa-IR" smtClean="0">
                <a:cs typeface="B Nazanin" pitchFamily="2" charset="-78"/>
              </a:rPr>
              <a:t>مدلاین چیست</a:t>
            </a:r>
            <a:r>
              <a:rPr lang="fa-IR" dirty="0" smtClean="0">
                <a:cs typeface="B Nazanin" pitchFamily="2" charset="-78"/>
              </a:rPr>
              <a:t>؟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fa-IR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مدلاین پایگاه عظیمی شامل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18 میلیون </a:t>
            </a:r>
            <a:r>
              <a:rPr lang="fa-IR" b="1" dirty="0" smtClean="0">
                <a:cs typeface="B Nazanin" pitchFamily="2" charset="-78"/>
              </a:rPr>
              <a:t>مقاله و مدرک از </a:t>
            </a:r>
            <a:endParaRPr lang="en-US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مقالات منتشر شده در حیطه بیومدیکال می باشد.</a:t>
            </a:r>
          </a:p>
          <a:p>
            <a:pPr algn="r">
              <a:buNone/>
            </a:pPr>
            <a:endParaRPr lang="en-US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در حال حاضر (نوامبر 2011)، مدلاین، تعداد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5582 ژورنال</a:t>
            </a:r>
            <a:r>
              <a:rPr lang="fa-IR" b="1" dirty="0" smtClean="0">
                <a:cs typeface="B Nazanin" pitchFamily="2" charset="-78"/>
              </a:rPr>
              <a:t> </a:t>
            </a:r>
            <a:endParaRPr lang="en-US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زیست پزشکی را نمایه کرده است.</a:t>
            </a:r>
          </a:p>
          <a:p>
            <a:pPr algn="r">
              <a:buNone/>
            </a:pPr>
            <a:endParaRPr lang="fa-IR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مجلات از آمریکا و 80 کشور دیگر (شامل ایران) می باشد.</a:t>
            </a:r>
            <a:endParaRPr lang="en-US" b="1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مدلاین: از کاغذ تا اینترنت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fa-IR" sz="6600" dirty="0"/>
          </a:p>
          <a:p>
            <a:pPr algn="ctr">
              <a:lnSpc>
                <a:spcPct val="90000"/>
              </a:lnSpc>
              <a:buNone/>
            </a:pPr>
            <a:r>
              <a:rPr lang="en-US" sz="6600" b="1" u="sng" smtClean="0">
                <a:solidFill>
                  <a:srgbClr val="FF0000"/>
                </a:solidFill>
                <a:latin typeface="CG Omega" pitchFamily="34" charset="0"/>
              </a:rPr>
              <a:t>MED</a:t>
            </a:r>
            <a:r>
              <a:rPr lang="en-US" sz="6600" smtClean="0">
                <a:latin typeface="CG Omega" pitchFamily="34" charset="0"/>
              </a:rPr>
              <a:t>LARS ON</a:t>
            </a:r>
            <a:r>
              <a:rPr lang="en-US" sz="6600" b="1" u="sng" smtClean="0">
                <a:solidFill>
                  <a:srgbClr val="FF0000"/>
                </a:solidFill>
                <a:latin typeface="CG Omega" pitchFamily="34" charset="0"/>
              </a:rPr>
              <a:t>LINE</a:t>
            </a:r>
            <a:endParaRPr lang="en-US" sz="6600" b="1" u="sng" dirty="0">
              <a:solidFill>
                <a:srgbClr val="FF0000"/>
              </a:solidFill>
              <a:latin typeface="CG Omeg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6600" b="1" u="sng" dirty="0">
              <a:solidFill>
                <a:schemeClr val="hlink"/>
              </a:solidFill>
              <a:latin typeface="CG Omeg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0000"/>
                </a:solidFill>
                <a:latin typeface="Tahoma" pitchFamily="34" charset="0"/>
              </a:rPr>
              <a:t>MEDLINE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3622964"/>
            <a:ext cx="1302327" cy="720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36576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smtClean="0">
                <a:cs typeface="B Nazanin" pitchFamily="2" charset="-78"/>
              </a:rPr>
              <a:t>تعدادی از مجلات ایرانی نمایه شده در </a:t>
            </a:r>
            <a:r>
              <a:rPr lang="en-US" sz="4000" smtClean="0">
                <a:solidFill>
                  <a:srgbClr val="FF0000"/>
                </a:solidFill>
                <a:cs typeface="B Nazanin" pitchFamily="2" charset="-78"/>
              </a:rPr>
              <a:t>ISI</a:t>
            </a:r>
            <a:endParaRPr lang="en-US" sz="4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92827" y="5514109"/>
            <a:ext cx="1569018" cy="748146"/>
          </a:xfrm>
          <a:custGeom>
            <a:avLst/>
            <a:gdLst>
              <a:gd name="connsiteX0" fmla="*/ 2773 w 1569018"/>
              <a:gd name="connsiteY0" fmla="*/ 609600 h 748146"/>
              <a:gd name="connsiteX1" fmla="*/ 16628 w 1569018"/>
              <a:gd name="connsiteY1" fmla="*/ 484909 h 748146"/>
              <a:gd name="connsiteX2" fmla="*/ 72046 w 1569018"/>
              <a:gd name="connsiteY2" fmla="*/ 387928 h 748146"/>
              <a:gd name="connsiteX3" fmla="*/ 182882 w 1569018"/>
              <a:gd name="connsiteY3" fmla="*/ 290946 h 748146"/>
              <a:gd name="connsiteX4" fmla="*/ 376846 w 1569018"/>
              <a:gd name="connsiteY4" fmla="*/ 124691 h 748146"/>
              <a:gd name="connsiteX5" fmla="*/ 487682 w 1569018"/>
              <a:gd name="connsiteY5" fmla="*/ 55419 h 748146"/>
              <a:gd name="connsiteX6" fmla="*/ 543100 w 1569018"/>
              <a:gd name="connsiteY6" fmla="*/ 27709 h 748146"/>
              <a:gd name="connsiteX7" fmla="*/ 695500 w 1569018"/>
              <a:gd name="connsiteY7" fmla="*/ 0 h 748146"/>
              <a:gd name="connsiteX8" fmla="*/ 1138846 w 1569018"/>
              <a:gd name="connsiteY8" fmla="*/ 13855 h 748146"/>
              <a:gd name="connsiteX9" fmla="*/ 1235828 w 1569018"/>
              <a:gd name="connsiteY9" fmla="*/ 55419 h 748146"/>
              <a:gd name="connsiteX10" fmla="*/ 1346664 w 1569018"/>
              <a:gd name="connsiteY10" fmla="*/ 124691 h 748146"/>
              <a:gd name="connsiteX11" fmla="*/ 1374373 w 1569018"/>
              <a:gd name="connsiteY11" fmla="*/ 166255 h 748146"/>
              <a:gd name="connsiteX12" fmla="*/ 1429791 w 1569018"/>
              <a:gd name="connsiteY12" fmla="*/ 207819 h 748146"/>
              <a:gd name="connsiteX13" fmla="*/ 1457500 w 1569018"/>
              <a:gd name="connsiteY13" fmla="*/ 263237 h 748146"/>
              <a:gd name="connsiteX14" fmla="*/ 1499064 w 1569018"/>
              <a:gd name="connsiteY14" fmla="*/ 304800 h 748146"/>
              <a:gd name="connsiteX15" fmla="*/ 1568337 w 1569018"/>
              <a:gd name="connsiteY15" fmla="*/ 360219 h 748146"/>
              <a:gd name="connsiteX16" fmla="*/ 1554482 w 1569018"/>
              <a:gd name="connsiteY16" fmla="*/ 595746 h 748146"/>
              <a:gd name="connsiteX17" fmla="*/ 1471355 w 1569018"/>
              <a:gd name="connsiteY17" fmla="*/ 651164 h 748146"/>
              <a:gd name="connsiteX18" fmla="*/ 1277391 w 1569018"/>
              <a:gd name="connsiteY18" fmla="*/ 706582 h 748146"/>
              <a:gd name="connsiteX19" fmla="*/ 1221973 w 1569018"/>
              <a:gd name="connsiteY19" fmla="*/ 720437 h 748146"/>
              <a:gd name="connsiteX20" fmla="*/ 875609 w 1569018"/>
              <a:gd name="connsiteY20" fmla="*/ 748146 h 748146"/>
              <a:gd name="connsiteX21" fmla="*/ 196737 w 1569018"/>
              <a:gd name="connsiteY21" fmla="*/ 734291 h 748146"/>
              <a:gd name="connsiteX22" fmla="*/ 155173 w 1569018"/>
              <a:gd name="connsiteY22" fmla="*/ 720437 h 748146"/>
              <a:gd name="connsiteX23" fmla="*/ 113609 w 1569018"/>
              <a:gd name="connsiteY23" fmla="*/ 692728 h 748146"/>
              <a:gd name="connsiteX24" fmla="*/ 72046 w 1569018"/>
              <a:gd name="connsiteY24" fmla="*/ 609600 h 748146"/>
              <a:gd name="connsiteX25" fmla="*/ 2773 w 1569018"/>
              <a:gd name="connsiteY25" fmla="*/ 60960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9018" h="748146">
                <a:moveTo>
                  <a:pt x="2773" y="609600"/>
                </a:moveTo>
                <a:cubicBezTo>
                  <a:pt x="-6463" y="588818"/>
                  <a:pt x="9753" y="526159"/>
                  <a:pt x="16628" y="484909"/>
                </a:cubicBezTo>
                <a:cubicBezTo>
                  <a:pt x="23469" y="443861"/>
                  <a:pt x="44353" y="419577"/>
                  <a:pt x="72046" y="387928"/>
                </a:cubicBezTo>
                <a:cubicBezTo>
                  <a:pt x="117706" y="335745"/>
                  <a:pt x="129621" y="330891"/>
                  <a:pt x="182882" y="290946"/>
                </a:cubicBezTo>
                <a:cubicBezTo>
                  <a:pt x="238601" y="151648"/>
                  <a:pt x="178320" y="261178"/>
                  <a:pt x="376846" y="124691"/>
                </a:cubicBezTo>
                <a:cubicBezTo>
                  <a:pt x="494929" y="43509"/>
                  <a:pt x="371059" y="84574"/>
                  <a:pt x="487682" y="55419"/>
                </a:cubicBezTo>
                <a:cubicBezTo>
                  <a:pt x="506155" y="46182"/>
                  <a:pt x="523507" y="34240"/>
                  <a:pt x="543100" y="27709"/>
                </a:cubicBezTo>
                <a:cubicBezTo>
                  <a:pt x="562456" y="21257"/>
                  <a:pt x="681553" y="2325"/>
                  <a:pt x="695500" y="0"/>
                </a:cubicBezTo>
                <a:cubicBezTo>
                  <a:pt x="843282" y="4618"/>
                  <a:pt x="991233" y="5420"/>
                  <a:pt x="1138846" y="13855"/>
                </a:cubicBezTo>
                <a:cubicBezTo>
                  <a:pt x="1160718" y="15105"/>
                  <a:pt x="1222906" y="48240"/>
                  <a:pt x="1235828" y="55419"/>
                </a:cubicBezTo>
                <a:cubicBezTo>
                  <a:pt x="1285959" y="83269"/>
                  <a:pt x="1303360" y="95822"/>
                  <a:pt x="1346664" y="124691"/>
                </a:cubicBezTo>
                <a:cubicBezTo>
                  <a:pt x="1355900" y="138546"/>
                  <a:pt x="1362599" y="154481"/>
                  <a:pt x="1374373" y="166255"/>
                </a:cubicBezTo>
                <a:cubicBezTo>
                  <a:pt x="1390701" y="182583"/>
                  <a:pt x="1414764" y="190287"/>
                  <a:pt x="1429791" y="207819"/>
                </a:cubicBezTo>
                <a:cubicBezTo>
                  <a:pt x="1443232" y="223500"/>
                  <a:pt x="1445496" y="246431"/>
                  <a:pt x="1457500" y="263237"/>
                </a:cubicBezTo>
                <a:cubicBezTo>
                  <a:pt x="1468888" y="279181"/>
                  <a:pt x="1486521" y="289748"/>
                  <a:pt x="1499064" y="304800"/>
                </a:cubicBezTo>
                <a:cubicBezTo>
                  <a:pt x="1547271" y="362648"/>
                  <a:pt x="1500103" y="337474"/>
                  <a:pt x="1568337" y="360219"/>
                </a:cubicBezTo>
                <a:cubicBezTo>
                  <a:pt x="1563719" y="438728"/>
                  <a:pt x="1579352" y="521137"/>
                  <a:pt x="1554482" y="595746"/>
                </a:cubicBezTo>
                <a:cubicBezTo>
                  <a:pt x="1543951" y="627339"/>
                  <a:pt x="1502948" y="640633"/>
                  <a:pt x="1471355" y="651164"/>
                </a:cubicBezTo>
                <a:cubicBezTo>
                  <a:pt x="1352095" y="690917"/>
                  <a:pt x="1416570" y="671787"/>
                  <a:pt x="1277391" y="706582"/>
                </a:cubicBezTo>
                <a:cubicBezTo>
                  <a:pt x="1258918" y="711200"/>
                  <a:pt x="1240954" y="718919"/>
                  <a:pt x="1221973" y="720437"/>
                </a:cubicBezTo>
                <a:lnTo>
                  <a:pt x="875609" y="748146"/>
                </a:lnTo>
                <a:lnTo>
                  <a:pt x="196737" y="734291"/>
                </a:lnTo>
                <a:cubicBezTo>
                  <a:pt x="182144" y="733730"/>
                  <a:pt x="168235" y="726968"/>
                  <a:pt x="155173" y="720437"/>
                </a:cubicBezTo>
                <a:cubicBezTo>
                  <a:pt x="140280" y="712991"/>
                  <a:pt x="127464" y="701964"/>
                  <a:pt x="113609" y="692728"/>
                </a:cubicBezTo>
                <a:cubicBezTo>
                  <a:pt x="105706" y="669018"/>
                  <a:pt x="95067" y="624947"/>
                  <a:pt x="72046" y="609600"/>
                </a:cubicBezTo>
                <a:cubicBezTo>
                  <a:pt x="47905" y="593506"/>
                  <a:pt x="12009" y="630382"/>
                  <a:pt x="2773" y="6096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992582" y="5735782"/>
            <a:ext cx="1361132" cy="484909"/>
          </a:xfrm>
          <a:custGeom>
            <a:avLst/>
            <a:gdLst>
              <a:gd name="connsiteX0" fmla="*/ 1330036 w 1361132"/>
              <a:gd name="connsiteY0" fmla="*/ 360218 h 484909"/>
              <a:gd name="connsiteX1" fmla="*/ 914400 w 1361132"/>
              <a:gd name="connsiteY1" fmla="*/ 387927 h 484909"/>
              <a:gd name="connsiteX2" fmla="*/ 858982 w 1361132"/>
              <a:gd name="connsiteY2" fmla="*/ 401782 h 484909"/>
              <a:gd name="connsiteX3" fmla="*/ 748145 w 1361132"/>
              <a:gd name="connsiteY3" fmla="*/ 415636 h 484909"/>
              <a:gd name="connsiteX4" fmla="*/ 568036 w 1361132"/>
              <a:gd name="connsiteY4" fmla="*/ 471054 h 484909"/>
              <a:gd name="connsiteX5" fmla="*/ 526473 w 1361132"/>
              <a:gd name="connsiteY5" fmla="*/ 484909 h 484909"/>
              <a:gd name="connsiteX6" fmla="*/ 290945 w 1361132"/>
              <a:gd name="connsiteY6" fmla="*/ 471054 h 484909"/>
              <a:gd name="connsiteX7" fmla="*/ 235527 w 1361132"/>
              <a:gd name="connsiteY7" fmla="*/ 401782 h 484909"/>
              <a:gd name="connsiteX8" fmla="*/ 193963 w 1361132"/>
              <a:gd name="connsiteY8" fmla="*/ 387927 h 484909"/>
              <a:gd name="connsiteX9" fmla="*/ 152400 w 1361132"/>
              <a:gd name="connsiteY9" fmla="*/ 360218 h 484909"/>
              <a:gd name="connsiteX10" fmla="*/ 110836 w 1361132"/>
              <a:gd name="connsiteY10" fmla="*/ 346363 h 484909"/>
              <a:gd name="connsiteX11" fmla="*/ 41563 w 1361132"/>
              <a:gd name="connsiteY11" fmla="*/ 290945 h 484909"/>
              <a:gd name="connsiteX12" fmla="*/ 13854 w 1361132"/>
              <a:gd name="connsiteY12" fmla="*/ 249382 h 484909"/>
              <a:gd name="connsiteX13" fmla="*/ 0 w 1361132"/>
              <a:gd name="connsiteY13" fmla="*/ 207818 h 484909"/>
              <a:gd name="connsiteX14" fmla="*/ 13854 w 1361132"/>
              <a:gd name="connsiteY14" fmla="*/ 152400 h 484909"/>
              <a:gd name="connsiteX15" fmla="*/ 180109 w 1361132"/>
              <a:gd name="connsiteY15" fmla="*/ 69273 h 484909"/>
              <a:gd name="connsiteX16" fmla="*/ 235527 w 1361132"/>
              <a:gd name="connsiteY16" fmla="*/ 41563 h 484909"/>
              <a:gd name="connsiteX17" fmla="*/ 332509 w 1361132"/>
              <a:gd name="connsiteY17" fmla="*/ 13854 h 484909"/>
              <a:gd name="connsiteX18" fmla="*/ 374073 w 1361132"/>
              <a:gd name="connsiteY18" fmla="*/ 0 h 484909"/>
              <a:gd name="connsiteX19" fmla="*/ 914400 w 1361132"/>
              <a:gd name="connsiteY19" fmla="*/ 13854 h 484909"/>
              <a:gd name="connsiteX20" fmla="*/ 955963 w 1361132"/>
              <a:gd name="connsiteY20" fmla="*/ 27709 h 484909"/>
              <a:gd name="connsiteX21" fmla="*/ 1011382 w 1361132"/>
              <a:gd name="connsiteY21" fmla="*/ 41563 h 484909"/>
              <a:gd name="connsiteX22" fmla="*/ 1052945 w 1361132"/>
              <a:gd name="connsiteY22" fmla="*/ 55418 h 484909"/>
              <a:gd name="connsiteX23" fmla="*/ 1177636 w 1361132"/>
              <a:gd name="connsiteY23" fmla="*/ 69273 h 484909"/>
              <a:gd name="connsiteX24" fmla="*/ 1274618 w 1361132"/>
              <a:gd name="connsiteY24" fmla="*/ 96982 h 484909"/>
              <a:gd name="connsiteX25" fmla="*/ 1302327 w 1361132"/>
              <a:gd name="connsiteY25" fmla="*/ 138545 h 484909"/>
              <a:gd name="connsiteX26" fmla="*/ 1330036 w 1361132"/>
              <a:gd name="connsiteY26" fmla="*/ 304800 h 484909"/>
              <a:gd name="connsiteX27" fmla="*/ 1330036 w 1361132"/>
              <a:gd name="connsiteY27" fmla="*/ 360218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61132" h="484909">
                <a:moveTo>
                  <a:pt x="1330036" y="360218"/>
                </a:moveTo>
                <a:cubicBezTo>
                  <a:pt x="1260763" y="374072"/>
                  <a:pt x="1052715" y="375723"/>
                  <a:pt x="914400" y="387927"/>
                </a:cubicBezTo>
                <a:cubicBezTo>
                  <a:pt x="895432" y="389601"/>
                  <a:pt x="877764" y="398652"/>
                  <a:pt x="858982" y="401782"/>
                </a:cubicBezTo>
                <a:cubicBezTo>
                  <a:pt x="822255" y="407903"/>
                  <a:pt x="785091" y="411018"/>
                  <a:pt x="748145" y="415636"/>
                </a:cubicBezTo>
                <a:cubicBezTo>
                  <a:pt x="650227" y="440116"/>
                  <a:pt x="710782" y="423472"/>
                  <a:pt x="568036" y="471054"/>
                </a:cubicBezTo>
                <a:lnTo>
                  <a:pt x="526473" y="484909"/>
                </a:lnTo>
                <a:cubicBezTo>
                  <a:pt x="447964" y="480291"/>
                  <a:pt x="368720" y="482720"/>
                  <a:pt x="290945" y="471054"/>
                </a:cubicBezTo>
                <a:cubicBezTo>
                  <a:pt x="218588" y="460200"/>
                  <a:pt x="270999" y="437253"/>
                  <a:pt x="235527" y="401782"/>
                </a:cubicBezTo>
                <a:cubicBezTo>
                  <a:pt x="225200" y="391455"/>
                  <a:pt x="207025" y="394458"/>
                  <a:pt x="193963" y="387927"/>
                </a:cubicBezTo>
                <a:cubicBezTo>
                  <a:pt x="179070" y="380480"/>
                  <a:pt x="167293" y="367665"/>
                  <a:pt x="152400" y="360218"/>
                </a:cubicBezTo>
                <a:cubicBezTo>
                  <a:pt x="139338" y="353687"/>
                  <a:pt x="123898" y="352894"/>
                  <a:pt x="110836" y="346363"/>
                </a:cubicBezTo>
                <a:cubicBezTo>
                  <a:pt x="86835" y="334362"/>
                  <a:pt x="58744" y="312421"/>
                  <a:pt x="41563" y="290945"/>
                </a:cubicBezTo>
                <a:cubicBezTo>
                  <a:pt x="31161" y="277943"/>
                  <a:pt x="23090" y="263236"/>
                  <a:pt x="13854" y="249382"/>
                </a:cubicBezTo>
                <a:cubicBezTo>
                  <a:pt x="9236" y="235527"/>
                  <a:pt x="0" y="222422"/>
                  <a:pt x="0" y="207818"/>
                </a:cubicBezTo>
                <a:cubicBezTo>
                  <a:pt x="0" y="188777"/>
                  <a:pt x="1315" y="166730"/>
                  <a:pt x="13854" y="152400"/>
                </a:cubicBezTo>
                <a:cubicBezTo>
                  <a:pt x="64157" y="94911"/>
                  <a:pt x="115492" y="95120"/>
                  <a:pt x="180109" y="69273"/>
                </a:cubicBezTo>
                <a:cubicBezTo>
                  <a:pt x="199285" y="61602"/>
                  <a:pt x="216544" y="49699"/>
                  <a:pt x="235527" y="41563"/>
                </a:cubicBezTo>
                <a:cubicBezTo>
                  <a:pt x="268735" y="27331"/>
                  <a:pt x="297371" y="23893"/>
                  <a:pt x="332509" y="13854"/>
                </a:cubicBezTo>
                <a:cubicBezTo>
                  <a:pt x="346551" y="9842"/>
                  <a:pt x="360218" y="4618"/>
                  <a:pt x="374073" y="0"/>
                </a:cubicBezTo>
                <a:cubicBezTo>
                  <a:pt x="554182" y="4618"/>
                  <a:pt x="734436" y="5284"/>
                  <a:pt x="914400" y="13854"/>
                </a:cubicBezTo>
                <a:cubicBezTo>
                  <a:pt x="928987" y="14549"/>
                  <a:pt x="941921" y="23697"/>
                  <a:pt x="955963" y="27709"/>
                </a:cubicBezTo>
                <a:cubicBezTo>
                  <a:pt x="974272" y="32940"/>
                  <a:pt x="993073" y="36332"/>
                  <a:pt x="1011382" y="41563"/>
                </a:cubicBezTo>
                <a:cubicBezTo>
                  <a:pt x="1025424" y="45575"/>
                  <a:pt x="1038540" y="53017"/>
                  <a:pt x="1052945" y="55418"/>
                </a:cubicBezTo>
                <a:cubicBezTo>
                  <a:pt x="1094195" y="62293"/>
                  <a:pt x="1136072" y="64655"/>
                  <a:pt x="1177636" y="69273"/>
                </a:cubicBezTo>
                <a:cubicBezTo>
                  <a:pt x="1181260" y="70179"/>
                  <a:pt x="1265582" y="89753"/>
                  <a:pt x="1274618" y="96982"/>
                </a:cubicBezTo>
                <a:cubicBezTo>
                  <a:pt x="1287620" y="107384"/>
                  <a:pt x="1293091" y="124691"/>
                  <a:pt x="1302327" y="138545"/>
                </a:cubicBezTo>
                <a:cubicBezTo>
                  <a:pt x="1315152" y="202668"/>
                  <a:pt x="1323162" y="236053"/>
                  <a:pt x="1330036" y="304800"/>
                </a:cubicBezTo>
                <a:cubicBezTo>
                  <a:pt x="1331415" y="318586"/>
                  <a:pt x="1399309" y="346364"/>
                  <a:pt x="1330036" y="36021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404444" y="5721927"/>
            <a:ext cx="2624755" cy="37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Clinical Queries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71500"/>
            <a:ext cx="73787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PubMed Clinical Queries</a:t>
            </a:r>
            <a:br>
              <a:rPr lang="en-US" smtClean="0"/>
            </a:br>
            <a:endParaRPr lang="en-US" sz="2400" smtClean="0"/>
          </a:p>
        </p:txBody>
      </p:sp>
      <p:pic>
        <p:nvPicPr>
          <p:cNvPr id="24579" name="Picture 7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8"/>
            <a:ext cx="9144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le 8"/>
          <p:cNvSpPr>
            <a:spLocks noChangeArrowheads="1"/>
          </p:cNvSpPr>
          <p:nvPr/>
        </p:nvSpPr>
        <p:spPr bwMode="auto">
          <a:xfrm>
            <a:off x="142875" y="2571750"/>
            <a:ext cx="4000500" cy="571500"/>
          </a:xfrm>
          <a:prstGeom prst="roundRect">
            <a:avLst>
              <a:gd name="adj" fmla="val 16667"/>
            </a:avLst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ounded Rectangle 9"/>
          <p:cNvSpPr>
            <a:spLocks noChangeArrowheads="1"/>
          </p:cNvSpPr>
          <p:nvPr/>
        </p:nvSpPr>
        <p:spPr bwMode="auto">
          <a:xfrm>
            <a:off x="3000375" y="3714750"/>
            <a:ext cx="2928938" cy="3143250"/>
          </a:xfrm>
          <a:prstGeom prst="roundRect">
            <a:avLst>
              <a:gd name="adj" fmla="val 5398"/>
            </a:avLst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1C792-2E98-4BBE-A12C-83CF8434B008}" type="slidenum">
              <a:rPr lang="ar-SA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Children AND asthma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05600" cy="36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mtClean="0">
                <a:solidFill>
                  <a:srgbClr val="FF0000"/>
                </a:solidFill>
              </a:rPr>
              <a:t>OR</a:t>
            </a:r>
            <a:r>
              <a:rPr lang="fa-IR" smtClean="0"/>
              <a:t> باعث افزایش جامعیت جستجو می شود</a:t>
            </a:r>
            <a:r>
              <a:rPr lang="fa-IR" dirty="0" smtClean="0"/>
              <a:t>.</a:t>
            </a:r>
          </a:p>
          <a:p>
            <a:pPr algn="r" rtl="1"/>
            <a:r>
              <a:rPr lang="en-US" smtClean="0"/>
              <a:t>Stroke OR “cardiovascular disease</a:t>
            </a:r>
            <a:r>
              <a:rPr lang="en-US" dirty="0" smtClean="0"/>
              <a:t>”</a:t>
            </a: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9194"/>
            <a:ext cx="5486400" cy="32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800" smtClean="0"/>
              <a:t>Brain </a:t>
            </a:r>
            <a:r>
              <a:rPr lang="en-US" sz="4800" smtClean="0">
                <a:solidFill>
                  <a:srgbClr val="FF0000"/>
                </a:solidFill>
              </a:rPr>
              <a:t>NOT</a:t>
            </a:r>
            <a:r>
              <a:rPr lang="en-US" sz="4800" smtClean="0"/>
              <a:t> Tumor</a:t>
            </a:r>
            <a:endParaRPr lang="en-US" sz="4800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599"/>
            <a:ext cx="6248400" cy="32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6000" smtClean="0">
                <a:cs typeface="Titr"/>
              </a:rPr>
              <a:t>تعریف تحقیق :</a:t>
            </a:r>
            <a:endParaRPr lang="en-GB" sz="6000" dirty="0" smtClean="0">
              <a:cs typeface="Titr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r>
              <a:rPr lang="fa-IR" sz="3600" b="1" smtClean="0">
                <a:solidFill>
                  <a:srgbClr val="FF0000"/>
                </a:solidFill>
                <a:cs typeface="Titr"/>
              </a:rPr>
              <a:t>فرآیندی: </a:t>
            </a:r>
            <a:endParaRPr lang="fa-IR" sz="3600" b="1" dirty="0" smtClean="0">
              <a:solidFill>
                <a:srgbClr val="FF0000"/>
              </a:solidFill>
              <a:cs typeface="Titr"/>
            </a:endParaRPr>
          </a:p>
          <a:p>
            <a:pPr lvl="1" algn="r" rtl="1" eaLnBrk="1" hangingPunct="1">
              <a:defRPr/>
            </a:pPr>
            <a:r>
              <a:rPr lang="fa-IR" sz="3600" b="1" smtClean="0">
                <a:cs typeface="Titr"/>
              </a:rPr>
              <a:t>نظام مند و دارای ساختار</a:t>
            </a:r>
            <a:endParaRPr lang="fa-IR" sz="3600" b="1" dirty="0" smtClean="0">
              <a:cs typeface="Titr"/>
            </a:endParaRPr>
          </a:p>
          <a:p>
            <a:pPr lvl="1" algn="r" rtl="1" eaLnBrk="1" hangingPunct="1">
              <a:defRPr/>
            </a:pPr>
            <a:r>
              <a:rPr lang="fa-IR" sz="3600" b="1" smtClean="0">
                <a:cs typeface="Titr"/>
              </a:rPr>
              <a:t>بدور از قضاوت های شخصی</a:t>
            </a:r>
            <a:endParaRPr lang="fa-IR" sz="3600" b="1" dirty="0" smtClean="0">
              <a:cs typeface="Titr"/>
            </a:endParaRPr>
          </a:p>
          <a:p>
            <a:pPr algn="r" rtl="1" eaLnBrk="1" hangingPunct="1">
              <a:defRPr/>
            </a:pPr>
            <a:r>
              <a:rPr lang="fa-IR" sz="3600" b="1" smtClean="0">
                <a:solidFill>
                  <a:srgbClr val="FF0000"/>
                </a:solidFill>
                <a:cs typeface="Titr"/>
              </a:rPr>
              <a:t>با هدف</a:t>
            </a:r>
            <a:r>
              <a:rPr lang="fa-IR" sz="3600" b="1" dirty="0" smtClean="0">
                <a:solidFill>
                  <a:srgbClr val="FF0000"/>
                </a:solidFill>
                <a:cs typeface="Titr"/>
              </a:rPr>
              <a:t>:</a:t>
            </a:r>
          </a:p>
          <a:p>
            <a:pPr lvl="1" algn="r" rtl="1" eaLnBrk="1" hangingPunct="1">
              <a:defRPr/>
            </a:pPr>
            <a:r>
              <a:rPr lang="fa-IR" sz="3600" b="1" smtClean="0">
                <a:cs typeface="Titr"/>
              </a:rPr>
              <a:t> شناخت پدیده های پیرامون </a:t>
            </a:r>
            <a:endParaRPr lang="fa-IR" sz="3600" b="1" dirty="0" smtClean="0">
              <a:cs typeface="Titr"/>
            </a:endParaRPr>
          </a:p>
          <a:p>
            <a:pPr lvl="1" algn="r" rtl="1" eaLnBrk="1" hangingPunct="1">
              <a:defRPr/>
            </a:pPr>
            <a:r>
              <a:rPr lang="fa-IR" sz="3600" b="1" smtClean="0">
                <a:cs typeface="Titr"/>
              </a:rPr>
              <a:t>پاسخ  به سوالات</a:t>
            </a:r>
            <a:endParaRPr lang="en-GB" sz="3600" b="1" dirty="0" smtClean="0">
              <a:cs typeface="Titr"/>
            </a:endParaRPr>
          </a:p>
        </p:txBody>
      </p:sp>
    </p:spTree>
    <p:extLst>
      <p:ext uri="{BB962C8B-B14F-4D97-AF65-F5344CB8AC3E}">
        <p14:creationId xmlns:p14="http://schemas.microsoft.com/office/powerpoint/2010/main" val="391889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تدوین استراتژی جستجو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sz="3600" smtClean="0"/>
              <a:t>طرح یک موضوع برای جستجو</a:t>
            </a:r>
            <a:endParaRPr lang="fa-IR" sz="3600" dirty="0" smtClean="0"/>
          </a:p>
          <a:p>
            <a:pPr algn="r" rtl="1"/>
            <a:r>
              <a:rPr lang="fa-IR" sz="3600" smtClean="0"/>
              <a:t>تعیین واژه های کلیدی</a:t>
            </a:r>
            <a:endParaRPr lang="fa-IR" sz="3600" dirty="0" smtClean="0"/>
          </a:p>
          <a:p>
            <a:pPr algn="r" rtl="1"/>
            <a:r>
              <a:rPr lang="fa-IR" sz="3600" smtClean="0"/>
              <a:t>تعیین واژه های مترادف/مشابه/املاهای مختلف</a:t>
            </a:r>
            <a:endParaRPr lang="fa-IR" sz="3600" dirty="0" smtClean="0"/>
          </a:p>
          <a:p>
            <a:pPr algn="r" rtl="1"/>
            <a:r>
              <a:rPr lang="fa-IR" sz="3600" smtClean="0"/>
              <a:t>ترکیب این کلیدواژه ها با اپراتورهای منطقی</a:t>
            </a:r>
            <a:endParaRPr lang="fa-IR" sz="3600" dirty="0" smtClean="0"/>
          </a:p>
          <a:p>
            <a:pPr algn="r" rtl="1"/>
            <a:r>
              <a:rPr lang="fa-IR" sz="3600" smtClean="0"/>
              <a:t>اقدام برای جستجو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61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z="3400" dirty="0" smtClean="0">
                <a:solidFill>
                  <a:schemeClr val="tx1"/>
                </a:solidFill>
                <a:cs typeface="B Nazanin" pitchFamily="2" charset="-78"/>
              </a:rPr>
              <a:t>شاد و سربلند باشید.</a:t>
            </a:r>
            <a:endParaRPr lang="en-US" sz="34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7170" name="Picture 2" descr="F:\picture\picture\0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19200" y="1219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شاد و سربلند باشید.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29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29600" cy="884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a-IR" altLang="fa-IR" sz="6600" dirty="0" smtClean="0"/>
              <a:t>چرا تحقیق</a:t>
            </a:r>
            <a:endParaRPr lang="en-US" altLang="fa-IR" sz="6600" dirty="0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897A78F-71A2-418B-B50E-F50627D063FF}" type="slidenum">
              <a:rPr lang="ar-SA" altLang="fa-IR" sz="1400" smtClean="0"/>
              <a:pPr eaLnBrk="1" hangingPunct="1"/>
              <a:t>7</a:t>
            </a:fld>
            <a:endParaRPr lang="en-US" altLang="fa-IR" sz="1400" smtClean="0"/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6011863" y="2961481"/>
            <a:ext cx="2087562" cy="9350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altLang="fa-IR" sz="3600">
                <a:solidFill>
                  <a:schemeClr val="accent2"/>
                </a:solidFill>
                <a:latin typeface="Arial" charset="0"/>
                <a:cs typeface="Arial" charset="0"/>
              </a:rPr>
              <a:t>مشکل</a:t>
            </a:r>
            <a:endParaRPr lang="en-US" altLang="fa-IR" sz="36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6084094" y="4063928"/>
            <a:ext cx="2087562" cy="9350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altLang="fa-IR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ارتقاء</a:t>
            </a:r>
            <a:endParaRPr lang="en-US" altLang="fa-IR" sz="36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6011863" y="1844675"/>
            <a:ext cx="2087562" cy="9350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altLang="fa-IR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کنجکاوی</a:t>
            </a:r>
            <a:endParaRPr lang="en-US" altLang="fa-IR" sz="36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550" y="1844675"/>
            <a:ext cx="5040313" cy="865188"/>
            <a:chOff x="612" y="1162"/>
            <a:chExt cx="3175" cy="545"/>
          </a:xfrm>
        </p:grpSpPr>
        <p:sp>
          <p:nvSpPr>
            <p:cNvPr id="7187" name="Line 7"/>
            <p:cNvSpPr>
              <a:spLocks noChangeShapeType="1"/>
            </p:cNvSpPr>
            <p:nvPr/>
          </p:nvSpPr>
          <p:spPr bwMode="auto">
            <a:xfrm flipH="1">
              <a:off x="2245" y="1434"/>
              <a:ext cx="15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Oval 8"/>
            <p:cNvSpPr>
              <a:spLocks noChangeArrowheads="1"/>
            </p:cNvSpPr>
            <p:nvPr/>
          </p:nvSpPr>
          <p:spPr bwMode="auto">
            <a:xfrm>
              <a:off x="612" y="1162"/>
              <a:ext cx="1542" cy="545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a-IR" altLang="fa-IR" sz="2800">
                  <a:solidFill>
                    <a:srgbClr val="FFFF00"/>
                  </a:solidFill>
                  <a:latin typeface="Arial" charset="0"/>
                  <a:cs typeface="Arial" charset="0"/>
                </a:rPr>
                <a:t>ارضاء کنجکاوی</a:t>
              </a:r>
              <a:endParaRPr lang="en-US" altLang="fa-IR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43840" y="4203051"/>
            <a:ext cx="5040313" cy="865187"/>
            <a:chOff x="657" y="3158"/>
            <a:chExt cx="3175" cy="545"/>
          </a:xfrm>
        </p:grpSpPr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 flipH="1">
              <a:off x="2290" y="3430"/>
              <a:ext cx="15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Oval 11"/>
            <p:cNvSpPr>
              <a:spLocks noChangeArrowheads="1"/>
            </p:cNvSpPr>
            <p:nvPr/>
          </p:nvSpPr>
          <p:spPr bwMode="auto">
            <a:xfrm>
              <a:off x="657" y="3158"/>
              <a:ext cx="1542" cy="545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a-IR" altLang="fa-IR" sz="2800">
                  <a:solidFill>
                    <a:srgbClr val="FFFF00"/>
                  </a:solidFill>
                  <a:latin typeface="Arial" charset="0"/>
                  <a:cs typeface="Arial" charset="0"/>
                </a:rPr>
                <a:t>مراتع علمی بالاتر</a:t>
              </a:r>
              <a:endParaRPr lang="en-US" altLang="fa-IR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71549" y="3124200"/>
            <a:ext cx="5040313" cy="865188"/>
            <a:chOff x="612" y="2160"/>
            <a:chExt cx="3175" cy="545"/>
          </a:xfrm>
        </p:grpSpPr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 flipH="1">
              <a:off x="2245" y="2432"/>
              <a:ext cx="15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Oval 14"/>
            <p:cNvSpPr>
              <a:spLocks noChangeArrowheads="1"/>
            </p:cNvSpPr>
            <p:nvPr/>
          </p:nvSpPr>
          <p:spPr bwMode="auto">
            <a:xfrm>
              <a:off x="612" y="2160"/>
              <a:ext cx="1542" cy="545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a-IR" altLang="fa-IR" sz="2800">
                  <a:solidFill>
                    <a:srgbClr val="FFFF00"/>
                  </a:solidFill>
                  <a:latin typeface="Arial" charset="0"/>
                  <a:cs typeface="Arial" charset="0"/>
                </a:rPr>
                <a:t>راه حل</a:t>
              </a:r>
              <a:endParaRPr lang="en-US" altLang="fa-IR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827088" y="1341438"/>
            <a:ext cx="7416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202507" y="5096236"/>
            <a:ext cx="2087563" cy="9350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altLang="fa-IR" sz="3600">
                <a:solidFill>
                  <a:schemeClr val="accent2"/>
                </a:solidFill>
                <a:latin typeface="Arial" charset="0"/>
                <a:cs typeface="Arial" charset="0"/>
              </a:rPr>
              <a:t>پول</a:t>
            </a:r>
            <a:endParaRPr lang="en-US" altLang="fa-IR" sz="36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091262" y="5166086"/>
            <a:ext cx="5040313" cy="865187"/>
            <a:chOff x="657" y="3158"/>
            <a:chExt cx="3175" cy="545"/>
          </a:xfrm>
        </p:grpSpPr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 flipH="1">
              <a:off x="2290" y="3430"/>
              <a:ext cx="15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Oval 11"/>
            <p:cNvSpPr>
              <a:spLocks noChangeArrowheads="1"/>
            </p:cNvSpPr>
            <p:nvPr/>
          </p:nvSpPr>
          <p:spPr bwMode="auto">
            <a:xfrm>
              <a:off x="657" y="3158"/>
              <a:ext cx="1542" cy="545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a-IR" altLang="fa-IR" sz="2800">
                  <a:solidFill>
                    <a:srgbClr val="FFFF00"/>
                  </a:solidFill>
                  <a:latin typeface="Arial" charset="0"/>
                  <a:cs typeface="Arial" charset="0"/>
                </a:rPr>
                <a:t>منبع درآمد</a:t>
              </a:r>
              <a:endParaRPr lang="en-US" altLang="fa-IR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4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2" grpId="0" animBg="1"/>
      <p:bldP spid="11469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درجه حرارت مرکز خورشید چقدر است؟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ساختمان مولکولی گیرنده انسولین چگونه است؟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متوسط قد شرکت کنندگان در این جلسه چقدر است؟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نگرش شرکت کنندگان در این جلسه در رابطه با اهداء خون چگونه است؟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چرا افراد مسن بستری بیشتر دچار عفونت بیمارستانی می شوند؟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درمان مناسب برای بیماری ایدز چیست؟</a:t>
            </a: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fa-IR" altLang="fa-IR" dirty="0"/>
              <a:t>.......</a:t>
            </a:r>
            <a:endParaRPr lang="en-US" alt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35755" y="533400"/>
            <a:ext cx="6965245" cy="12024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a-IR" sz="6000" smtClean="0">
                <a:cs typeface="Titr"/>
              </a:rPr>
              <a:t>چرخه تحقیق</a:t>
            </a:r>
            <a:endParaRPr lang="en-US" sz="6000" dirty="0" smtClean="0">
              <a:cs typeface="Titr"/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951132" y="3944918"/>
            <a:ext cx="1447800" cy="9906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dirty="0" smtClean="0">
                <a:latin typeface="Times New Roman" pitchFamily="18" charset="0"/>
                <a:cs typeface="Titr" pitchFamily="2" charset="-78"/>
              </a:rPr>
              <a:t>احساس مسئله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6971719" y="2476008"/>
            <a:ext cx="1447800" cy="9906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dirty="0" smtClean="0">
                <a:latin typeface="Times New Roman" pitchFamily="18" charset="0"/>
                <a:cs typeface="Titr" pitchFamily="2" charset="-78"/>
              </a:rPr>
              <a:t>تعريف مسئله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4284132" y="1697018"/>
            <a:ext cx="2438400" cy="990600"/>
          </a:xfrm>
          <a:prstGeom prst="flowChartAlternateProcess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smtClean="0">
                <a:latin typeface="Times New Roman" pitchFamily="18" charset="0"/>
                <a:cs typeface="Titr" pitchFamily="2" charset="-78"/>
              </a:rPr>
              <a:t>حدس راه حلهاي احتمالي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1540932" y="1697018"/>
            <a:ext cx="2438400" cy="990600"/>
          </a:xfrm>
          <a:prstGeom prst="flowChartAlternateProcess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smtClean="0">
                <a:latin typeface="Times New Roman" pitchFamily="18" charset="0"/>
                <a:cs typeface="Titr" pitchFamily="2" charset="-78"/>
              </a:rPr>
              <a:t>جمع آوري اطلاعات</a:t>
            </a:r>
            <a:endParaRPr lang="ar-SA" sz="2000" b="1" dirty="0">
              <a:latin typeface="Times New Roman" pitchFamily="18" charset="0"/>
              <a:cs typeface="Titr" pitchFamily="2" charset="-78"/>
            </a:endParaRPr>
          </a:p>
          <a:p>
            <a:pPr algn="ctr" rtl="0"/>
            <a:r>
              <a:rPr lang="ar-SA" sz="2000" b="1">
                <a:latin typeface="Times New Roman" pitchFamily="18" charset="0"/>
                <a:cs typeface="Titr" pitchFamily="2" charset="-78"/>
              </a:rPr>
              <a:t>(</a:t>
            </a:r>
            <a:r>
              <a:rPr lang="ar-SA" sz="2000" b="1" smtClean="0">
                <a:latin typeface="Times New Roman" pitchFamily="18" charset="0"/>
                <a:cs typeface="Titr" pitchFamily="2" charset="-78"/>
              </a:rPr>
              <a:t>داده ها</a:t>
            </a:r>
            <a:r>
              <a:rPr lang="ar-SA" sz="2000" b="1" dirty="0">
                <a:latin typeface="Times New Roman" pitchFamily="18" charset="0"/>
                <a:cs typeface="Titr" pitchFamily="2" charset="-78"/>
              </a:rPr>
              <a:t>)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817032" y="3019963"/>
            <a:ext cx="1447800" cy="9906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smtClean="0">
                <a:latin typeface="Times New Roman" pitchFamily="18" charset="0"/>
                <a:cs typeface="Titr" pitchFamily="2" charset="-78"/>
              </a:rPr>
              <a:t>تجزيه و تحليل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609600" y="4419272"/>
            <a:ext cx="1447800" cy="9906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2000" b="1" dirty="0" smtClean="0">
                <a:latin typeface="Times New Roman" pitchFamily="18" charset="0"/>
                <a:cs typeface="Titr" pitchFamily="2" charset="-78"/>
              </a:rPr>
              <a:t>تفسير و</a:t>
            </a:r>
            <a:endParaRPr lang="ar-SA" sz="2000" b="1" dirty="0">
              <a:latin typeface="Times New Roman" pitchFamily="18" charset="0"/>
              <a:cs typeface="Titr" pitchFamily="2" charset="-78"/>
            </a:endParaRPr>
          </a:p>
          <a:p>
            <a:pPr algn="ctr" rtl="0"/>
            <a:r>
              <a:rPr lang="ar-SA" sz="2000" b="1" dirty="0" smtClean="0">
                <a:latin typeface="Times New Roman" pitchFamily="18" charset="0"/>
                <a:cs typeface="Titr" pitchFamily="2" charset="-78"/>
              </a:rPr>
              <a:t> نتيجه گيري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V="1">
            <a:off x="7941732" y="3449618"/>
            <a:ext cx="0" cy="457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7127969" y="2154218"/>
            <a:ext cx="762000" cy="304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H="1">
            <a:off x="6722532" y="2154218"/>
            <a:ext cx="4572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1066800" y="2192318"/>
            <a:ext cx="0" cy="838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066800" y="2154218"/>
            <a:ext cx="474132" cy="381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1066800" y="3944918"/>
            <a:ext cx="0" cy="457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3979332" y="2230418"/>
            <a:ext cx="304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 flipV="1">
            <a:off x="1828800" y="4440218"/>
            <a:ext cx="5122332" cy="457200"/>
          </a:xfrm>
          <a:prstGeom prst="line">
            <a:avLst/>
          </a:prstGeom>
          <a:noFill/>
          <a:ln w="38100">
            <a:solidFill>
              <a:srgbClr val="9933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3936470" y="3144818"/>
            <a:ext cx="2311400" cy="990600"/>
          </a:xfrm>
          <a:prstGeom prst="ellips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2000" b="1" smtClean="0">
                <a:latin typeface="Times New Roman" pitchFamily="18" charset="0"/>
                <a:cs typeface="Titr" pitchFamily="2" charset="-78"/>
              </a:rPr>
              <a:t>گسستن از پیش داوری ها</a:t>
            </a:r>
            <a:endParaRPr lang="en-US" sz="2000" b="1" dirty="0"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6241520" y="3673456"/>
            <a:ext cx="1655762" cy="476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 autoUpdateAnimBg="0"/>
      <p:bldP spid="59404" grpId="0" animBg="1" autoUpdateAnimBg="0"/>
      <p:bldP spid="59405" grpId="0" animBg="1" autoUpdateAnimBg="0"/>
      <p:bldP spid="59406" grpId="0" animBg="1" autoUpdateAnimBg="0"/>
      <p:bldP spid="59407" grpId="0" animBg="1" autoUpdateAnimBg="0"/>
      <p:bldP spid="59408" grpId="0" animBg="1" autoUpdateAnimBg="0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 animBg="1"/>
      <p:bldP spid="59417" grpId="0" animBg="1" autoUpdateAnimBg="0"/>
      <p:bldP spid="594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931</TotalTime>
  <Words>1590</Words>
  <Application>Microsoft Office PowerPoint</Application>
  <PresentationFormat>On-screen Show (4:3)</PresentationFormat>
  <Paragraphs>346</Paragraphs>
  <Slides>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Paper</vt:lpstr>
      <vt:lpstr>Pushpin</vt:lpstr>
      <vt:lpstr>PowerPoint Presentation</vt:lpstr>
      <vt:lpstr>علی  حسین زاده عضو هيئت علمي گروه پزشکی اجتماعی </vt:lpstr>
      <vt:lpstr>PowerPoint Presentation</vt:lpstr>
      <vt:lpstr>کلیات روش تحقیق</vt:lpstr>
      <vt:lpstr>reserch</vt:lpstr>
      <vt:lpstr>تعریف تحقیق :</vt:lpstr>
      <vt:lpstr>چرا تحقیق</vt:lpstr>
      <vt:lpstr>مثال</vt:lpstr>
      <vt:lpstr>چرخه تحقیق</vt:lpstr>
      <vt:lpstr>انواع تحقیق</vt:lpstr>
      <vt:lpstr> برنامه يا طرح كار تحقيق (پروپوزال)</vt:lpstr>
      <vt:lpstr>چرا بايد طرح پژوهشی تهیه شود؟ </vt:lpstr>
      <vt:lpstr>PowerPoint Presentation</vt:lpstr>
      <vt:lpstr>PowerPoint Presentation</vt:lpstr>
      <vt:lpstr>انتخاب موضوع</vt:lpstr>
      <vt:lpstr>مشکلات فرا روی انتخاب موضوع</vt:lpstr>
      <vt:lpstr>معیارهای انتخاب موضوع یا مشکل</vt:lpstr>
      <vt:lpstr>مناسبت داشتن        </vt:lpstr>
      <vt:lpstr>اجتناب از دوباره کاری   </vt:lpstr>
      <vt:lpstr>قابلیت اجرا                </vt:lpstr>
      <vt:lpstr>PowerPoint Presentation</vt:lpstr>
      <vt:lpstr>مقبولیت اخلاقی</vt:lpstr>
      <vt:lpstr>منابع یافتن موضوعات تحقیق</vt:lpstr>
      <vt:lpstr>تنظيم عنوان پژوهش</vt:lpstr>
      <vt:lpstr>PowerPoint Presentation</vt:lpstr>
      <vt:lpstr>عنوان</vt:lpstr>
      <vt:lpstr>PowerPoint Presentation</vt:lpstr>
      <vt:lpstr>PowerPoint Presentation</vt:lpstr>
      <vt:lpstr>PowerPoint Presentation</vt:lpstr>
      <vt:lpstr>PowerPoint Presentation</vt:lpstr>
      <vt:lpstr>بیان مسئله</vt:lpstr>
      <vt:lpstr>اهميت و ضرورت مسئله  بیان مسئله</vt:lpstr>
      <vt:lpstr>سر فصلهايي كه در بيان مسأله بايد به آنها توجه شود</vt:lpstr>
      <vt:lpstr>توجیه اهمیت پژوهش    </vt:lpstr>
      <vt:lpstr>PowerPoint Presentation</vt:lpstr>
      <vt:lpstr>PowerPoint Presentation</vt:lpstr>
      <vt:lpstr>مرور متون</vt:lpstr>
      <vt:lpstr>اهميت مرور متون</vt:lpstr>
      <vt:lpstr>فوايد بررسي متون </vt:lpstr>
      <vt:lpstr>فوايد بررسي متون</vt:lpstr>
      <vt:lpstr>PowerPoint Presentation</vt:lpstr>
      <vt:lpstr>PowerPoint Presentation</vt:lpstr>
      <vt:lpstr>منابع</vt:lpstr>
      <vt:lpstr>منابع اطلاعاتي براي بررسي پيشينه پژوهش</vt:lpstr>
      <vt:lpstr>منابع</vt:lpstr>
      <vt:lpstr>PowerPoint Presentation</vt:lpstr>
      <vt:lpstr>مراحل صحيح انجام يک جستجوی مناسب</vt:lpstr>
      <vt:lpstr>PowerPoint Presentation</vt:lpstr>
      <vt:lpstr>PowerPoint Presentation</vt:lpstr>
      <vt:lpstr>PowerPoint Presentation</vt:lpstr>
      <vt:lpstr>PowerPoint Presentation</vt:lpstr>
      <vt:lpstr>Medline مدلاین چیست؟</vt:lpstr>
      <vt:lpstr>مدلاین: از کاغذ تا اینترنت</vt:lpstr>
      <vt:lpstr>تعدادی از مجلات ایرانی نمایه شده در ISI</vt:lpstr>
      <vt:lpstr>PowerPoint Presentation</vt:lpstr>
      <vt:lpstr>PubMed Clinical Queries </vt:lpstr>
      <vt:lpstr>AND</vt:lpstr>
      <vt:lpstr>OR</vt:lpstr>
      <vt:lpstr>NOT</vt:lpstr>
      <vt:lpstr>تدوین استراتژی جستجو</vt:lpstr>
      <vt:lpstr>شاد و سربلند باشید.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ali hosseinzade</cp:lastModifiedBy>
  <cp:revision>101</cp:revision>
  <dcterms:created xsi:type="dcterms:W3CDTF">2002-01-16T21:04:54Z</dcterms:created>
  <dcterms:modified xsi:type="dcterms:W3CDTF">2013-11-08T17:18:51Z</dcterms:modified>
</cp:coreProperties>
</file>