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552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7E016-720F-43C2-BB87-9C37DD4C97D3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E93BE-ED1F-4AB6-A88C-970C7A7960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5091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C72E-8DDF-4B81-83EC-C49937AB8E0F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9968-FD82-4659-BDAE-867EC8C61B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9828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C72E-8DDF-4B81-83EC-C49937AB8E0F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9968-FD82-4659-BDAE-867EC8C61B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444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C72E-8DDF-4B81-83EC-C49937AB8E0F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9968-FD82-4659-BDAE-867EC8C61B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4794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C72E-8DDF-4B81-83EC-C49937AB8E0F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9968-FD82-4659-BDAE-867EC8C61B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6645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C72E-8DDF-4B81-83EC-C49937AB8E0F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9968-FD82-4659-BDAE-867EC8C61B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707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C72E-8DDF-4B81-83EC-C49937AB8E0F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9968-FD82-4659-BDAE-867EC8C61B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8307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C72E-8DDF-4B81-83EC-C49937AB8E0F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9968-FD82-4659-BDAE-867EC8C61B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903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C72E-8DDF-4B81-83EC-C49937AB8E0F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9968-FD82-4659-BDAE-867EC8C61B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349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C72E-8DDF-4B81-83EC-C49937AB8E0F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9968-FD82-4659-BDAE-867EC8C61B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8477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C72E-8DDF-4B81-83EC-C49937AB8E0F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9968-FD82-4659-BDAE-867EC8C61B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911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C72E-8DDF-4B81-83EC-C49937AB8E0F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9968-FD82-4659-BDAE-867EC8C61B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0983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9C72E-8DDF-4B81-83EC-C49937AB8E0F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C9968-FD82-4659-BDAE-867EC8C61B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3564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ctionary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219200"/>
            <a:ext cx="7772400" cy="1470025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8800" dirty="0" smtClean="0">
                <a:solidFill>
                  <a:schemeClr val="accent1"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اخلاق پژوهش</a:t>
            </a:r>
            <a:endParaRPr lang="en-US" sz="88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 bwMode="auto"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fa-IR" sz="2800" b="1" dirty="0" smtClean="0">
                <a:solidFill>
                  <a:schemeClr val="tx2">
                    <a:lumMod val="10000"/>
                  </a:schemeClr>
                </a:solidFill>
                <a:latin typeface="Arial" charset="0"/>
                <a:cs typeface="Arial" charset="0"/>
              </a:rPr>
              <a:t>آقای دکتر حق دوست </a:t>
            </a:r>
            <a:endParaRPr lang="fa-IR" sz="2800" b="1" dirty="0">
              <a:solidFill>
                <a:schemeClr val="tx2">
                  <a:lumMod val="10000"/>
                </a:scheme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057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a-IR" b="1" dirty="0" smtClean="0"/>
              <a:t>جایگاه مبانی اخلاقی در پژوهش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r" rtl="1"/>
            <a:r>
              <a:rPr lang="fa-IR" dirty="0" smtClean="0"/>
              <a:t>در تمامی مراحل تحقیق توجه به اصول اخلاقی جزو اولویتها است.</a:t>
            </a:r>
          </a:p>
          <a:p>
            <a:pPr lvl="1" algn="r" rtl="1"/>
            <a:r>
              <a:rPr lang="fa-IR" dirty="0" smtClean="0"/>
              <a:t>حق معنوی ایده پژوهش</a:t>
            </a:r>
          </a:p>
          <a:p>
            <a:pPr lvl="1" algn="r" rtl="1"/>
            <a:r>
              <a:rPr lang="fa-IR" dirty="0" smtClean="0"/>
              <a:t>اصل اخلاقی در مرحله اجرای تحقیقات بر روی انسانها و غیر انسانها</a:t>
            </a:r>
          </a:p>
          <a:p>
            <a:pPr lvl="1" algn="r" rtl="1"/>
            <a:r>
              <a:rPr lang="fa-IR" dirty="0" smtClean="0"/>
              <a:t>اخلاق در مرحله نگارش و چاپ نتایج</a:t>
            </a:r>
          </a:p>
          <a:p>
            <a:pPr lvl="1" algn="r" rtl="1"/>
            <a:r>
              <a:rPr lang="fa-IR" dirty="0" smtClean="0"/>
              <a:t>اخلاق در مراحل بعد از چاپ نتایج</a:t>
            </a:r>
            <a:endParaRPr lang="en-US" dirty="0" smtClean="0"/>
          </a:p>
          <a:p>
            <a:pPr lvl="1" algn="r" rtl="1"/>
            <a:endParaRPr lang="fa-IR" dirty="0" smtClean="0"/>
          </a:p>
          <a:p>
            <a:pPr algn="r" rtl="1"/>
            <a:r>
              <a:rPr lang="fa-IR" dirty="0" smtClean="0"/>
              <a:t>بسیاری از بی اخلاقیها به دلیل ندانستن است و اگر محققین بدانند که در تحقیق باید به چه نکاتی توجه نمایند قطعاً در بسیاری از موارد جلوی اشکالات گرفته خواهد شد.</a:t>
            </a:r>
            <a:endParaRPr lang="en-US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383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a-IR" b="1" dirty="0" smtClean="0"/>
              <a:t>حق معنوی ایده ها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fa-IR" i="1" dirty="0" smtClean="0"/>
              <a:t>بایست به ایده های دیگران احترام گذاشت</a:t>
            </a:r>
          </a:p>
          <a:p>
            <a:pPr algn="r" rtl="1"/>
            <a:r>
              <a:rPr lang="fa-IR" i="1" dirty="0" smtClean="0"/>
              <a:t>در صورت اقتباس از ایده ها حتماً ماخذ مورد استفاده ذکر شود و اگر لازم است کسب اجازه شود. </a:t>
            </a:r>
          </a:p>
          <a:p>
            <a:pPr algn="r" rtl="1"/>
            <a:r>
              <a:rPr lang="fa-IR" i="1" dirty="0" smtClean="0"/>
              <a:t>ایده ها را باید مکتوب نمود و متناسب با نوع ایده در جایی به ثبت رساند</a:t>
            </a:r>
          </a:p>
          <a:p>
            <a:pPr algn="r" rtl="1"/>
            <a:r>
              <a:rPr lang="fa-IR" i="1" dirty="0" smtClean="0"/>
              <a:t>صرف بیان یک ایده به معنای متوقف نمودن دیگران در تفکر و کار بر روی آن ایده نیست</a:t>
            </a:r>
            <a:endParaRPr lang="en-US" i="1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2886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a-IR" b="1" dirty="0" smtClean="0"/>
              <a:t>اصول و مبانی اخلاق پژوهش در انسان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633412" indent="-514350" algn="r" rtl="1">
              <a:buFont typeface="+mj-lt"/>
              <a:buAutoNum type="arabicPeriod"/>
            </a:pPr>
            <a:r>
              <a:rPr lang="fa-IR" b="1" i="1" dirty="0" smtClean="0"/>
              <a:t>اصل احترام به فرد (</a:t>
            </a:r>
            <a:r>
              <a:rPr lang="en-US" b="1" i="1" dirty="0" smtClean="0"/>
              <a:t>respect</a:t>
            </a:r>
            <a:r>
              <a:rPr lang="fa-IR" b="1" i="1" dirty="0" smtClean="0"/>
              <a:t>): </a:t>
            </a:r>
            <a:r>
              <a:rPr lang="fa-IR" dirty="0" smtClean="0"/>
              <a:t>به استقلال افراد توجه شود و از افرادی که استقلال کمتری دارند حمایت کافی به عمل آید</a:t>
            </a:r>
          </a:p>
          <a:p>
            <a:pPr marL="633412" indent="-514350" algn="r" rtl="1">
              <a:buFont typeface="+mj-lt"/>
              <a:buAutoNum type="arabicPeriod"/>
            </a:pPr>
            <a:endParaRPr lang="fa-IR" dirty="0" smtClean="0"/>
          </a:p>
          <a:p>
            <a:pPr marL="633412" indent="-514350" algn="r" rtl="1">
              <a:buFont typeface="+mj-lt"/>
              <a:buAutoNum type="arabicPeriod"/>
            </a:pPr>
            <a:r>
              <a:rPr lang="fa-IR" b="1" i="1" dirty="0" smtClean="0"/>
              <a:t>اصل خیررسانی (</a:t>
            </a:r>
            <a:r>
              <a:rPr lang="en-US" b="1" i="1" dirty="0" smtClean="0"/>
              <a:t>beneficence</a:t>
            </a:r>
            <a:r>
              <a:rPr lang="fa-IR" b="1" i="1" dirty="0" smtClean="0"/>
              <a:t>)</a:t>
            </a:r>
            <a:r>
              <a:rPr lang="en-US" b="1" i="1" dirty="0" smtClean="0"/>
              <a:t>:</a:t>
            </a:r>
            <a:r>
              <a:rPr lang="fa-IR" b="1" i="1" dirty="0" smtClean="0"/>
              <a:t> </a:t>
            </a:r>
            <a:r>
              <a:rPr lang="fa-IR" dirty="0" smtClean="0"/>
              <a:t>یعنی به حداکثر رساندن سود و به حداقل رساندن ضرر</a:t>
            </a:r>
          </a:p>
          <a:p>
            <a:pPr marL="633412" indent="-514350" algn="r" rtl="1">
              <a:buFont typeface="+mj-lt"/>
              <a:buAutoNum type="arabicPeriod"/>
            </a:pPr>
            <a:endParaRPr lang="fa-IR" dirty="0" smtClean="0"/>
          </a:p>
          <a:p>
            <a:pPr marL="633412" indent="-514350" algn="r" rtl="1">
              <a:buFont typeface="+mj-lt"/>
              <a:buAutoNum type="arabicPeriod"/>
            </a:pPr>
            <a:r>
              <a:rPr lang="fa-IR" b="1" i="1" dirty="0" smtClean="0"/>
              <a:t>اصل عدالت (</a:t>
            </a:r>
            <a:r>
              <a:rPr lang="en-US" b="1" i="1" dirty="0" smtClean="0"/>
              <a:t>justice</a:t>
            </a:r>
            <a:r>
              <a:rPr lang="fa-IR" b="1" i="1" dirty="0" smtClean="0"/>
              <a:t>): </a:t>
            </a:r>
            <a:r>
              <a:rPr lang="fa-IR" dirty="0" smtClean="0"/>
              <a:t>یعنی به چه کسی زیان وارد می شود و از نتایج تحقیق چه کسی سود خواهد برد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1754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rtl="1"/>
            <a:r>
              <a:rPr lang="fa-IR" b="1" dirty="0" smtClean="0"/>
              <a:t>رضایت آگاهانه (</a:t>
            </a:r>
            <a:r>
              <a:rPr lang="en-US" b="1" dirty="0" smtClean="0"/>
              <a:t>informed consent</a:t>
            </a:r>
            <a:r>
              <a:rPr lang="fa-IR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r" rtl="1"/>
            <a:r>
              <a:rPr lang="fa-IR" dirty="0" smtClean="0"/>
              <a:t>منتج از اصل احترام به فرد است. باید برای آزمودنی قابل درک بوده و مختار بودن آزمودنی را برای شرکت در مطالعه نشان دهد</a:t>
            </a:r>
          </a:p>
          <a:p>
            <a:pPr algn="r" rtl="1"/>
            <a:r>
              <a:rPr lang="fa-IR" dirty="0" smtClean="0"/>
              <a:t>در یک رضایت نامه آگاهانه باید موارد زیر وجود داشته باشد</a:t>
            </a:r>
          </a:p>
          <a:p>
            <a:pPr lvl="1" algn="r" rtl="1"/>
            <a:r>
              <a:rPr lang="fa-IR" dirty="0" smtClean="0"/>
              <a:t>اهداف تحقیق</a:t>
            </a:r>
          </a:p>
          <a:p>
            <a:pPr lvl="1" algn="r" rtl="1"/>
            <a:r>
              <a:rPr lang="fa-IR" dirty="0" smtClean="0"/>
              <a:t>علت برگزیدن آزمودنی</a:t>
            </a:r>
          </a:p>
          <a:p>
            <a:pPr lvl="1" algn="r" rtl="1"/>
            <a:r>
              <a:rPr lang="fa-IR" dirty="0" smtClean="0"/>
              <a:t>توصیف کلی روش پژوهش</a:t>
            </a:r>
          </a:p>
          <a:p>
            <a:pPr lvl="1" algn="r" rtl="1"/>
            <a:r>
              <a:rPr lang="fa-IR" dirty="0" smtClean="0"/>
              <a:t>توصیف کلی منفعت و زیان احتمالی</a:t>
            </a:r>
          </a:p>
          <a:p>
            <a:pPr lvl="1" algn="r" rtl="1"/>
            <a:r>
              <a:rPr lang="fa-IR" dirty="0" smtClean="0"/>
              <a:t>آگاه سازی از روشهای درمانی جایگزین</a:t>
            </a:r>
          </a:p>
          <a:p>
            <a:pPr lvl="1" algn="r" rtl="1"/>
            <a:r>
              <a:rPr lang="fa-IR" dirty="0" smtClean="0"/>
              <a:t>شیوه حفظ اسرار در تحقیق</a:t>
            </a:r>
          </a:p>
          <a:p>
            <a:pPr lvl="1" algn="r" rtl="1"/>
            <a:r>
              <a:rPr lang="fa-IR" dirty="0" smtClean="0"/>
              <a:t>معرفی روشها و یا منابعی برای کسب بیشتر اطلاعات</a:t>
            </a:r>
            <a:endParaRPr lang="en-US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2941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a-IR" b="1" dirty="0" smtClean="0"/>
              <a:t>زیانهای تحقیق برای آزمودنی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fa-IR" dirty="0" smtClean="0"/>
              <a:t>ضررهای جسمی</a:t>
            </a:r>
          </a:p>
          <a:p>
            <a:pPr algn="r" rtl="1"/>
            <a:r>
              <a:rPr lang="fa-IR" dirty="0" smtClean="0"/>
              <a:t>روحی-روانی</a:t>
            </a:r>
          </a:p>
          <a:p>
            <a:pPr algn="r" rtl="1"/>
            <a:r>
              <a:rPr lang="fa-IR" dirty="0" smtClean="0"/>
              <a:t>اقتصادی</a:t>
            </a:r>
          </a:p>
          <a:p>
            <a:pPr algn="r" rtl="1"/>
            <a:r>
              <a:rPr lang="fa-IR" dirty="0" smtClean="0"/>
              <a:t>اجتماعی</a:t>
            </a:r>
            <a:endParaRPr lang="en-US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4809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a-IR" b="1" dirty="0" smtClean="0"/>
              <a:t>اخلاق در نگارش و انتشار یافته ها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fa-IR" dirty="0" smtClean="0"/>
              <a:t>چه کسی موالف و نویسنده است؟</a:t>
            </a:r>
          </a:p>
          <a:p>
            <a:pPr lvl="1" algn="r" rtl="1"/>
            <a:r>
              <a:rPr lang="en-US" dirty="0" smtClean="0"/>
              <a:t>Ghost author</a:t>
            </a:r>
          </a:p>
          <a:p>
            <a:pPr lvl="1" algn="r" rtl="1"/>
            <a:r>
              <a:rPr lang="en-US" dirty="0" smtClean="0"/>
              <a:t>Gifted author</a:t>
            </a:r>
          </a:p>
          <a:p>
            <a:pPr lvl="1" algn="r" rtl="1"/>
            <a:r>
              <a:rPr lang="en-US" dirty="0" smtClean="0"/>
              <a:t>Guest author</a:t>
            </a:r>
          </a:p>
          <a:p>
            <a:pPr algn="r" rtl="1"/>
            <a:r>
              <a:rPr lang="fa-IR" dirty="0" smtClean="0"/>
              <a:t>از چه کسی باید در تشکرات نام برد؟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4555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a-IR" b="1" dirty="0" smtClean="0"/>
              <a:t>سرقت علمی، دروغ علمی و تحریف علمی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n-US" b="1" i="1" dirty="0" smtClean="0"/>
              <a:t>Plagiarism</a:t>
            </a:r>
            <a:r>
              <a:rPr lang="en-US" i="1" dirty="0" smtClean="0"/>
              <a:t>: the unauthorized use or close imitation of the language and thoughts of another author and the representation of them as one's own original work. </a:t>
            </a:r>
            <a:r>
              <a:rPr lang="en-US" sz="2400" i="1" dirty="0" smtClean="0"/>
              <a:t>(</a:t>
            </a:r>
            <a:r>
              <a:rPr lang="en-US" sz="2400" i="1" dirty="0" smtClean="0">
                <a:hlinkClick r:id="rId2"/>
              </a:rPr>
              <a:t>www.dictionary.com</a:t>
            </a:r>
            <a:r>
              <a:rPr lang="en-US" sz="2400" i="1" dirty="0" smtClean="0"/>
              <a:t>)</a:t>
            </a:r>
          </a:p>
          <a:p>
            <a:r>
              <a:rPr lang="en-US" b="1" i="1" dirty="0" smtClean="0"/>
              <a:t>Fabrication</a:t>
            </a:r>
            <a:r>
              <a:rPr lang="en-US" i="1" dirty="0" smtClean="0"/>
              <a:t>: a lie (also called prevarication, falsehood) is a type of deception in the form of an untruthful statement, especially with the intention to deceive others (</a:t>
            </a:r>
            <a:r>
              <a:rPr lang="en-US" sz="2400" i="1" dirty="0" smtClean="0">
                <a:hlinkClick r:id="rId2"/>
              </a:rPr>
              <a:t>Wikipedia</a:t>
            </a:r>
            <a:r>
              <a:rPr lang="en-US" i="1" dirty="0" smtClean="0"/>
              <a:t>)</a:t>
            </a:r>
          </a:p>
          <a:p>
            <a:r>
              <a:rPr lang="en-US" b="1" i="1" dirty="0" smtClean="0"/>
              <a:t>Falsification</a:t>
            </a:r>
            <a:r>
              <a:rPr lang="en-US" i="1" dirty="0" smtClean="0"/>
              <a:t>: The act of falsifying, or making false; a counterfeiting; the giving to a thing an appearance of something which it is not (</a:t>
            </a:r>
            <a:r>
              <a:rPr lang="en-US" sz="2400" i="1" dirty="0" smtClean="0">
                <a:hlinkClick r:id="rId2"/>
              </a:rPr>
              <a:t>www.dictionary.com</a:t>
            </a:r>
            <a:r>
              <a:rPr lang="en-US" i="1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3964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88341" y="593357"/>
            <a:ext cx="5010929" cy="1740229"/>
          </a:xfrm>
          <a:prstGeom prst="ellipse">
            <a:avLst/>
          </a:prstGeom>
        </p:spPr>
        <p:style>
          <a:lnRef idx="0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50000"/>
              <a:alpha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50000"/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Down Arrow 4"/>
          <p:cNvSpPr/>
          <p:nvPr/>
        </p:nvSpPr>
        <p:spPr>
          <a:xfrm>
            <a:off x="4016019" y="4854589"/>
            <a:ext cx="971110" cy="621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6" name="Group 5"/>
          <p:cNvGrpSpPr/>
          <p:nvPr/>
        </p:nvGrpSpPr>
        <p:grpSpPr>
          <a:xfrm>
            <a:off x="2170910" y="5351798"/>
            <a:ext cx="4661329" cy="1165332"/>
            <a:chOff x="1784135" y="5010929"/>
            <a:chExt cx="4661329" cy="1165332"/>
          </a:xfrm>
        </p:grpSpPr>
        <p:sp>
          <p:nvSpPr>
            <p:cNvPr id="17" name="Rectangle 16"/>
            <p:cNvSpPr/>
            <p:nvPr/>
          </p:nvSpPr>
          <p:spPr>
            <a:xfrm>
              <a:off x="1784135" y="5010929"/>
              <a:ext cx="4661329" cy="116533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1784135" y="5010929"/>
              <a:ext cx="4661329" cy="11653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69392" tIns="469392" rIns="469392" bIns="469392" numCol="1" spcCol="1270" anchor="ctr" anchorCtr="0">
              <a:noAutofit/>
            </a:bodyPr>
            <a:lstStyle/>
            <a:p>
              <a:pPr lvl="0" algn="ctr" defTabSz="2933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a-IR" sz="6600" kern="1200" dirty="0" smtClean="0"/>
                <a:t>سوال</a:t>
              </a:r>
              <a:endParaRPr lang="en-US" sz="6600" kern="12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810144" y="2467989"/>
            <a:ext cx="1747998" cy="1747998"/>
            <a:chOff x="3423369" y="2127120"/>
            <a:chExt cx="1747998" cy="1747998"/>
          </a:xfrm>
        </p:grpSpPr>
        <p:sp>
          <p:nvSpPr>
            <p:cNvPr id="15" name="Oval 14"/>
            <p:cNvSpPr/>
            <p:nvPr/>
          </p:nvSpPr>
          <p:spPr>
            <a:xfrm>
              <a:off x="3423369" y="2127120"/>
              <a:ext cx="1747998" cy="174799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Oval 8"/>
            <p:cNvSpPr/>
            <p:nvPr/>
          </p:nvSpPr>
          <p:spPr>
            <a:xfrm>
              <a:off x="3679357" y="2383108"/>
              <a:ext cx="1236022" cy="12360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a-IR" sz="6500" kern="1200" dirty="0" smtClean="0"/>
                <a:t>؟</a:t>
              </a:r>
              <a:endParaRPr lang="en-US" sz="6500" kern="12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559354" y="1156601"/>
            <a:ext cx="1747998" cy="1747998"/>
            <a:chOff x="2172579" y="815732"/>
            <a:chExt cx="1747998" cy="1747998"/>
          </a:xfrm>
        </p:grpSpPr>
        <p:sp>
          <p:nvSpPr>
            <p:cNvPr id="13" name="Oval 12"/>
            <p:cNvSpPr/>
            <p:nvPr/>
          </p:nvSpPr>
          <p:spPr>
            <a:xfrm>
              <a:off x="2172579" y="815732"/>
              <a:ext cx="1747998" cy="174799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-17936"/>
                <a:satOff val="-2012"/>
                <a:lumOff val="12840"/>
                <a:alphaOff val="0"/>
              </a:schemeClr>
            </a:fillRef>
            <a:effectRef idx="0">
              <a:schemeClr val="accent2">
                <a:shade val="80000"/>
                <a:hueOff val="-17936"/>
                <a:satOff val="-2012"/>
                <a:lumOff val="1284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Oval 10"/>
            <p:cNvSpPr/>
            <p:nvPr/>
          </p:nvSpPr>
          <p:spPr>
            <a:xfrm>
              <a:off x="2428567" y="1071720"/>
              <a:ext cx="1236022" cy="12360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a-IR" sz="6500" kern="1200" dirty="0" smtClean="0"/>
                <a:t>؟</a:t>
              </a:r>
              <a:endParaRPr lang="en-US" sz="6500" kern="12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346197" y="733974"/>
            <a:ext cx="1747998" cy="1747998"/>
            <a:chOff x="3959422" y="393105"/>
            <a:chExt cx="1747998" cy="1747998"/>
          </a:xfrm>
        </p:grpSpPr>
        <p:sp>
          <p:nvSpPr>
            <p:cNvPr id="11" name="Oval 10"/>
            <p:cNvSpPr/>
            <p:nvPr/>
          </p:nvSpPr>
          <p:spPr>
            <a:xfrm>
              <a:off x="3959422" y="393105"/>
              <a:ext cx="1747998" cy="174799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-35872"/>
                <a:satOff val="-4024"/>
                <a:lumOff val="25680"/>
                <a:alphaOff val="0"/>
              </a:schemeClr>
            </a:fillRef>
            <a:effectRef idx="0">
              <a:schemeClr val="accent2">
                <a:shade val="80000"/>
                <a:hueOff val="-35872"/>
                <a:satOff val="-4024"/>
                <a:lumOff val="2568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12"/>
            <p:cNvSpPr/>
            <p:nvPr/>
          </p:nvSpPr>
          <p:spPr>
            <a:xfrm>
              <a:off x="4215410" y="649093"/>
              <a:ext cx="1236022" cy="12360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a-IR" sz="6500" kern="1200" dirty="0" smtClean="0"/>
                <a:t>؟</a:t>
              </a:r>
              <a:endParaRPr lang="en-US" sz="6500" kern="1200" dirty="0"/>
            </a:p>
          </p:txBody>
        </p:sp>
      </p:grpSp>
      <p:sp>
        <p:nvSpPr>
          <p:cNvPr id="10" name="Shape 9"/>
          <p:cNvSpPr/>
          <p:nvPr/>
        </p:nvSpPr>
        <p:spPr>
          <a:xfrm>
            <a:off x="1852891" y="340869"/>
            <a:ext cx="5438217" cy="4350574"/>
          </a:xfrm>
          <a:prstGeom prst="funnel">
            <a:avLst/>
          </a:pr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xmlns="" val="212783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</TotalTime>
  <Words>440</Words>
  <Application>Microsoft Office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اخلاق پژوهش</vt:lpstr>
      <vt:lpstr>جایگاه مبانی اخلاقی در پژوهش</vt:lpstr>
      <vt:lpstr>حق معنوی ایده ها</vt:lpstr>
      <vt:lpstr>اصول و مبانی اخلاق پژوهش در انسان</vt:lpstr>
      <vt:lpstr>رضایت آگاهانه (informed consent)</vt:lpstr>
      <vt:lpstr>زیانهای تحقیق برای آزمودنی</vt:lpstr>
      <vt:lpstr>اخلاق در نگارش و انتشار یافته ها</vt:lpstr>
      <vt:lpstr>سرقت علمی، دروغ علمی و تحریف علمی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 hosseinzade</dc:creator>
  <cp:lastModifiedBy>parastari3</cp:lastModifiedBy>
  <cp:revision>5</cp:revision>
  <dcterms:created xsi:type="dcterms:W3CDTF">2013-12-06T18:15:43Z</dcterms:created>
  <dcterms:modified xsi:type="dcterms:W3CDTF">2013-12-08T05:24:46Z</dcterms:modified>
</cp:coreProperties>
</file>