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840" y="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196AB-12FB-41A6-A9EA-B55A22F8D031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D80AF-BDC4-4CD9-B15F-31FEC0FDD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191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D80AF-BDC4-4CD9-B15F-31FEC0FDD5B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2886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D80AF-BDC4-4CD9-B15F-31FEC0FDD5B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288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86BF9FE-E651-4565-BBC0-B5F6187A6009}" type="datetimeFigureOut">
              <a:rPr lang="en-US" smtClean="0"/>
              <a:pPr/>
              <a:t>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F417D01-9DFD-4140-A4C6-70E98B669D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:\My DOC\My Pictures\بسم الله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0162" y="981075"/>
            <a:ext cx="65436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462394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0034" y="642918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a-IR" sz="2800" b="1" u="sng" dirty="0" smtClean="0">
                <a:cs typeface="B Yagut" pitchFamily="2" charset="-78"/>
              </a:rPr>
              <a:t>با تشكر</a:t>
            </a:r>
            <a:endParaRPr lang="fa-IR" sz="2800" dirty="0">
              <a:cs typeface="B Yagut" pitchFamily="2" charset="-78"/>
            </a:endParaRPr>
          </a:p>
        </p:txBody>
      </p:sp>
      <p:pic>
        <p:nvPicPr>
          <p:cNvPr id="1026" name="Picture 2" descr="D:\Pictures\aks\0c1ad00e3d8246a8948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eza\Pictures\New folder\کلارک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701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0987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1142984"/>
            <a:ext cx="6929486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600" dirty="0" smtClean="0">
                <a:cs typeface="B Titr" pitchFamily="2" charset="-78"/>
              </a:rPr>
              <a:t>اسناد تعهد محضري</a:t>
            </a:r>
            <a:endParaRPr lang="fa-IR" sz="6600" dirty="0">
              <a:cs typeface="B Titr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3071810"/>
            <a:ext cx="692948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 algn="ctr" rtl="1">
              <a:buAutoNum type="arabicPeriod"/>
            </a:pPr>
            <a:r>
              <a:rPr lang="fa-IR" sz="5400" dirty="0" smtClean="0">
                <a:cs typeface="B Titr" pitchFamily="2" charset="-78"/>
              </a:rPr>
              <a:t>عام</a:t>
            </a:r>
          </a:p>
          <a:p>
            <a:pPr marL="1143000" indent="-1143000" algn="ctr" rtl="1">
              <a:buAutoNum type="arabicPeriod"/>
            </a:pPr>
            <a:r>
              <a:rPr lang="fa-IR" sz="5400" dirty="0" smtClean="0">
                <a:cs typeface="B Titr" pitchFamily="2" charset="-78"/>
              </a:rPr>
              <a:t>خاص</a:t>
            </a:r>
            <a:endParaRPr lang="fa-IR" sz="54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425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71472" y="1529822"/>
            <a:ext cx="8072494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مفاد اسناد تعهد محضري عام</a:t>
            </a: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indent="-34290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400" dirty="0" smtClean="0">
                <a:latin typeface="Arial" pitchFamily="34" charset="0"/>
                <a:cs typeface="Arial" pitchFamily="34" charset="0"/>
              </a:rPr>
              <a:t>به استناد مواد 7و8 قانون تحصيلات رايگان جوانان و اطفال ايراني </a:t>
            </a:r>
          </a:p>
          <a:p>
            <a:pPr marL="342900" indent="-34290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400" dirty="0" smtClean="0">
                <a:latin typeface="Arial" pitchFamily="34" charset="0"/>
                <a:cs typeface="Arial" pitchFamily="34" charset="0"/>
              </a:rPr>
              <a:t>ماده 14 قانون خدمت پزشكان و پيراپزشكان </a:t>
            </a:r>
          </a:p>
          <a:p>
            <a:pPr marL="342900" indent="-34290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400" u="sng" dirty="0" smtClean="0">
                <a:latin typeface="Arial" pitchFamily="34" charset="0"/>
                <a:cs typeface="Arial" pitchFamily="34" charset="0"/>
              </a:rPr>
              <a:t>21 نشست شوراي آموزش پزشكي* و</a:t>
            </a:r>
            <a:r>
              <a:rPr lang="fa-IR" sz="2400" dirty="0" smtClean="0">
                <a:latin typeface="Arial" pitchFamily="34" charset="0"/>
                <a:cs typeface="Arial" pitchFamily="34" charset="0"/>
              </a:rPr>
              <a:t>تخصصي</a:t>
            </a:r>
          </a:p>
          <a:p>
            <a:pPr marL="342900" indent="-34290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fa-IR" sz="2400" dirty="0" smtClean="0">
                <a:latin typeface="Arial" pitchFamily="34" charset="0"/>
                <a:cs typeface="Arial" pitchFamily="34" charset="0"/>
              </a:rPr>
              <a:t>مصوبه 9231 شوراي محترم معاونين </a:t>
            </a:r>
            <a:endParaRPr kumimoji="0" lang="fa-I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7748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71485" y="1658779"/>
            <a:ext cx="771530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algn="r" rtl="1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fa-IR" sz="3200" dirty="0" smtClean="0">
                <a:latin typeface="Arial" pitchFamily="34" charset="0"/>
                <a:cs typeface="B Yagut" pitchFamily="2" charset="-78"/>
              </a:rPr>
              <a:t>مدت خدمات مورد تعهد با احتساب ضريب منطقه نصف  دوره آموزش      می باشد(درصورت گذراندن طرح عمومی یا خدمت سربازی)</a:t>
            </a:r>
          </a:p>
          <a:p>
            <a:pPr marL="457200" indent="-457200" algn="r" rtl="1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fa-IR" sz="3200" dirty="0" smtClean="0">
                <a:latin typeface="Arial" pitchFamily="34" charset="0"/>
                <a:cs typeface="B Yagut" pitchFamily="2" charset="-78"/>
              </a:rPr>
              <a:t>مدت خدمات مورد تعهد با احتساب ضريب منطقه </a:t>
            </a: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B Yagut" pitchFamily="2" charset="-78"/>
              </a:rPr>
              <a:t>برابر</a:t>
            </a:r>
            <a:r>
              <a:rPr kumimoji="0" lang="fa-IR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B Yagut" pitchFamily="2" charset="-78"/>
              </a:rPr>
              <a:t>  دوره آموزش</a:t>
            </a: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B Yagut" pitchFamily="2" charset="-78"/>
              </a:rPr>
              <a:t>       </a:t>
            </a:r>
            <a:r>
              <a:rPr lang="fa-IR" sz="3200" dirty="0" smtClean="0">
                <a:latin typeface="Arial" pitchFamily="34" charset="0"/>
                <a:cs typeface="B Yagut" pitchFamily="2" charset="-78"/>
              </a:rPr>
              <a:t>می باشد. (درصورت معافیت از طرح عمومی ،خدمت سربازی و ...)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Yagut" pitchFamily="2" charset="-78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57224" y="571480"/>
            <a:ext cx="7715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3600" dirty="0" smtClean="0">
                <a:latin typeface="Arial" pitchFamily="34" charset="0"/>
                <a:cs typeface="B Yagut" pitchFamily="2" charset="-78"/>
              </a:rPr>
              <a:t>متعهدین عام</a:t>
            </a:r>
            <a:endParaRPr kumimoji="0" lang="ar-S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Yagut" pitchFamily="2" charset="-78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85786" y="4929198"/>
            <a:ext cx="7715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latin typeface="Arial" pitchFamily="34" charset="0"/>
                <a:cs typeface="B Yagut" pitchFamily="2" charset="-78"/>
              </a:rPr>
              <a:t>*تبصره: فرزندان شهدا درصورت معاف از خدمات سربازی و طرح عمومی که دارای سند تعهد محضری عام باشند مدت خدمات نصف دوره آموزش قابل محاسبه خواهد بود.</a:t>
            </a: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Yagu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6217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62400" y="914400"/>
            <a:ext cx="4572032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 algn="r"/>
            <a:r>
              <a:rPr lang="fa-IR" sz="5400" dirty="0" smtClean="0">
                <a:cs typeface="B Titr" pitchFamily="2" charset="-78"/>
              </a:rPr>
              <a:t>متعهد خاص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285992"/>
            <a:ext cx="70866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- استخدام دانشگاه هاي علوم پزشكي ( ماموريت آموزشي، مرخصي بدون حقوق، مرخصی مازاد)</a:t>
            </a:r>
          </a:p>
          <a:p>
            <a:pPr algn="r" rtl="1"/>
            <a:r>
              <a:rPr lang="fa-IR" sz="2400" dirty="0" smtClean="0">
                <a:solidFill>
                  <a:srgbClr val="FF0000"/>
                </a:solidFill>
                <a:cs typeface="B Titr" pitchFamily="2" charset="-78"/>
              </a:rPr>
              <a:t>- سهميه خانم ها 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استخدام ساير سازمان ها (صرفا با قيد ماموريت آموزشي)</a:t>
            </a:r>
          </a:p>
          <a:p>
            <a:pPr algn="r" rtl="1"/>
            <a:r>
              <a:rPr lang="fa-IR" sz="2400" dirty="0" smtClean="0">
                <a:cs typeface="B Titr" pitchFamily="2" charset="-78"/>
              </a:rPr>
              <a:t>مناطق محروم (ماده 14)</a:t>
            </a:r>
          </a:p>
          <a:p>
            <a:pPr marL="1143000" indent="-1143000" algn="r" rtl="1"/>
            <a:r>
              <a:rPr lang="fa-IR" sz="2400" dirty="0" smtClean="0">
                <a:cs typeface="B Titr" pitchFamily="2" charset="-78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8330240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99" y="685800"/>
            <a:ext cx="7010401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b="1" dirty="0" smtClean="0">
                <a:cs typeface="B Yagut" pitchFamily="2" charset="-78"/>
              </a:rPr>
              <a:t>نحوه محاسبه خدمات مورد تعهد جهت مستخدمين رسمي دانشگاه هاي علوم پزشكي (ماموريت آموزشي) و سهميه خانم ها </a:t>
            </a:r>
          </a:p>
          <a:p>
            <a:pPr algn="ctr" rtl="1"/>
            <a:endParaRPr lang="fa-IR" sz="2800" b="1" dirty="0" smtClean="0">
              <a:cs typeface="B Yagut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0100" y="2727490"/>
            <a:ext cx="75438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2400" dirty="0" smtClean="0">
                <a:cs typeface="B Titr" pitchFamily="2" charset="-78"/>
              </a:rPr>
              <a:t>- مدت خدمات مورد تعهد جهت </a:t>
            </a:r>
            <a:r>
              <a:rPr lang="fa-IR" sz="2400" u="sng" dirty="0" smtClean="0">
                <a:cs typeface="B Titr" pitchFamily="2" charset="-78"/>
              </a:rPr>
              <a:t>مستخدمين رسمي دانشگاه ها </a:t>
            </a:r>
            <a:r>
              <a:rPr lang="fa-IR" sz="2400" dirty="0" smtClean="0">
                <a:cs typeface="B Titr" pitchFamily="2" charset="-78"/>
              </a:rPr>
              <a:t>(در صورت استفاده از مامويت آموزشي) به میزان سه برابر مدت تحصيل و </a:t>
            </a:r>
            <a:r>
              <a:rPr lang="fa-IR" sz="2400" u="sng" dirty="0" smtClean="0">
                <a:cs typeface="B Titr" pitchFamily="2" charset="-78"/>
              </a:rPr>
              <a:t>سهميه خانم ها  به میزان دو یا </a:t>
            </a:r>
            <a:r>
              <a:rPr lang="fa-IR" sz="2400" dirty="0" smtClean="0">
                <a:cs typeface="B Titr" pitchFamily="2" charset="-78"/>
              </a:rPr>
              <a:t>سه برابر مدت تحصيل با احتساب ضريب منطقه و بدون اعمال ضريب مراكز استان ها قابل محاسبه مي باشد.  </a:t>
            </a:r>
          </a:p>
          <a:p>
            <a:pPr algn="just" rtl="1"/>
            <a:r>
              <a:rPr lang="fa-IR" sz="2400" dirty="0" smtClean="0">
                <a:cs typeface="B Titr" pitchFamily="2" charset="-78"/>
              </a:rPr>
              <a:t>مدت خدمات قانوني جهت متعهدين مناطق محروم (ماده 14) به مدت نصف يا برابر دوره آموزش           مي باشد.</a:t>
            </a:r>
          </a:p>
        </p:txBody>
      </p:sp>
    </p:spTree>
    <p:extLst>
      <p:ext uri="{BB962C8B-B14F-4D97-AF65-F5344CB8AC3E}">
        <p14:creationId xmlns:p14="http://schemas.microsoft.com/office/powerpoint/2010/main" xmlns="" val="3411656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8001088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143000" indent="-1143000" algn="r"/>
            <a:r>
              <a:rPr lang="fa-IR" sz="2800" dirty="0" smtClean="0">
                <a:cs typeface="B Titr" pitchFamily="2" charset="-78"/>
              </a:rPr>
              <a:t>تذكر: </a:t>
            </a:r>
          </a:p>
          <a:p>
            <a:pPr marL="1143000" indent="-1143000" algn="r"/>
            <a:r>
              <a:rPr lang="fa-IR" sz="2400" dirty="0" smtClean="0">
                <a:cs typeface="B Titr" pitchFamily="2" charset="-78"/>
              </a:rPr>
              <a:t>- درصورت </a:t>
            </a:r>
            <a:r>
              <a:rPr lang="fa-IR" sz="2400" u="sng" dirty="0" smtClean="0">
                <a:cs typeface="B Titr" pitchFamily="2" charset="-78"/>
              </a:rPr>
              <a:t>استعفا يا بازنشستگي </a:t>
            </a:r>
            <a:r>
              <a:rPr lang="fa-IR" sz="2400" dirty="0" smtClean="0">
                <a:cs typeface="B Titr" pitchFamily="2" charset="-78"/>
              </a:rPr>
              <a:t>مستخدمین رسمی كه با ایشان موافقت بعمل آمده باشد در هر مقطع زماني که مشغول انجام خدمات مي باشند مابقي خدمات قانونی به قوت خود باقي خواهد ماند.</a:t>
            </a:r>
          </a:p>
          <a:p>
            <a:pPr marL="1143000" indent="-1143000" algn="r"/>
            <a:r>
              <a:rPr lang="fa-IR" sz="2400" dirty="0" smtClean="0">
                <a:cs typeface="B Titr" pitchFamily="2" charset="-78"/>
              </a:rPr>
              <a:t>- احکام کارگزینی قبل دستیاری ، بدو دستیاری و حین دستیاری می بایست با مفاد سند تعهد محضری همخوانی داشته باشند.</a:t>
            </a:r>
          </a:p>
          <a:p>
            <a:pPr marL="1143000" indent="-1143000" algn="r"/>
            <a:r>
              <a:rPr lang="fa-IR" sz="2400" dirty="0" smtClean="0">
                <a:cs typeface="B Titr" pitchFamily="2" charset="-78"/>
              </a:rPr>
              <a:t>- درصورتی ک متخصصی از ماموریت آموزشی استفاده کرده و سند تعهد محضری عام اخذ گردیده باشد  خدمات </a:t>
            </a:r>
          </a:p>
          <a:p>
            <a:pPr marL="1143000" indent="-1143000" algn="r"/>
            <a:r>
              <a:rPr lang="fa-IR" sz="2400" dirty="0" smtClean="0">
                <a:cs typeface="B Titr" pitchFamily="2" charset="-78"/>
              </a:rPr>
              <a:t>نامبرده به میزان سه برابر مدت آموزش قابل محاسبه خواهد بود.</a:t>
            </a:r>
          </a:p>
          <a:p>
            <a:pPr marL="1143000" indent="-1143000" algn="r"/>
            <a:r>
              <a:rPr lang="fa-IR" sz="2800" dirty="0" smtClean="0">
                <a:cs typeface="B Titr" pitchFamily="2" charset="-78"/>
              </a:rPr>
              <a:t>- در صورت استفاده همزمان از ماموریت آموزشی و سهمیه مناطق محروم محاسبه خدمات مطابق با مندرجات سند تعهد محضری انجام خواهد گردید.  </a:t>
            </a:r>
          </a:p>
        </p:txBody>
      </p:sp>
    </p:spTree>
    <p:extLst>
      <p:ext uri="{BB962C8B-B14F-4D97-AF65-F5344CB8AC3E}">
        <p14:creationId xmlns:p14="http://schemas.microsoft.com/office/powerpoint/2010/main" xmlns="" val="3036774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142984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dirty="0" smtClean="0">
                <a:cs typeface="B Yagut" pitchFamily="2" charset="-78"/>
              </a:rPr>
              <a:t>مصوبه </a:t>
            </a:r>
            <a:r>
              <a:rPr lang="fa-IR" sz="2800" b="1" u="sng" dirty="0" smtClean="0">
                <a:cs typeface="B Yagut" pitchFamily="2" charset="-78"/>
              </a:rPr>
              <a:t>9231</a:t>
            </a:r>
            <a:r>
              <a:rPr lang="fa-IR" sz="2800" dirty="0" smtClean="0">
                <a:cs typeface="B Yagut" pitchFamily="2" charset="-78"/>
              </a:rPr>
              <a:t> مورخ 82/6/8</a:t>
            </a:r>
          </a:p>
        </p:txBody>
      </p:sp>
      <p:sp>
        <p:nvSpPr>
          <p:cNvPr id="5" name="Rectangle 4"/>
          <p:cNvSpPr/>
          <p:nvPr/>
        </p:nvSpPr>
        <p:spPr>
          <a:xfrm>
            <a:off x="928662" y="2214554"/>
            <a:ext cx="74295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B Yagut" pitchFamily="2" charset="-78"/>
              </a:rPr>
              <a:t>مفاد اين مصوبه با توجه به دستورالعمل 21 نشست شوراي آموزشي تخصصي مصوب سال 62 تنظيم گرديده است كه بر اساس آن شهرهاي بزرگ دانشگاهي داراي ضرايب بالاتر از يك و مراكز دانشگاهي به غير از </a:t>
            </a:r>
            <a:r>
              <a:rPr lang="fa-IR" sz="2800" b="1" u="sng" dirty="0" smtClean="0">
                <a:cs typeface="B Yagut" pitchFamily="2" charset="-78"/>
              </a:rPr>
              <a:t>زابل</a:t>
            </a:r>
            <a:r>
              <a:rPr lang="fa-IR" sz="2800" dirty="0" smtClean="0">
                <a:cs typeface="B Yagut" pitchFamily="2" charset="-78"/>
              </a:rPr>
              <a:t> همه داراي ضريب </a:t>
            </a:r>
            <a:r>
              <a:rPr lang="en-US" sz="2800" dirty="0" smtClean="0">
                <a:cs typeface="B Yagut" pitchFamily="2" charset="-78"/>
              </a:rPr>
              <a:t>k</a:t>
            </a:r>
            <a:r>
              <a:rPr lang="fa-IR" sz="2800" dirty="0" smtClean="0">
                <a:cs typeface="B Yagut" pitchFamily="2" charset="-78"/>
              </a:rPr>
              <a:t> بالاتر از يك مي باشند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44" y="4857760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u="sng" dirty="0" smtClean="0">
                <a:cs typeface="B Yagut" pitchFamily="2" charset="-78"/>
              </a:rPr>
              <a:t>  </a:t>
            </a:r>
            <a:r>
              <a:rPr lang="fa-IR" sz="2000" b="1" u="sng" dirty="0" smtClean="0">
                <a:cs typeface="B Yagut" pitchFamily="2" charset="-78"/>
              </a:rPr>
              <a:t>اعمال ضريب مراكز استان ها تا قبل از 82</a:t>
            </a:r>
            <a:endParaRPr lang="en-US" sz="2000" b="1" u="sng" dirty="0" smtClean="0">
              <a:cs typeface="B Yagut" pitchFamily="2" charset="-78"/>
            </a:endParaRPr>
          </a:p>
          <a:p>
            <a:pPr algn="ctr"/>
            <a:r>
              <a:rPr lang="en-US" sz="2000" b="1" u="sng" dirty="0" smtClean="0">
                <a:cs typeface="B Yagut" pitchFamily="2" charset="-78"/>
              </a:rPr>
              <a:t>(</a:t>
            </a:r>
            <a:r>
              <a:rPr lang="fa-IR" sz="2000" b="1" u="sng" dirty="0" smtClean="0">
                <a:cs typeface="B Yagut" pitchFamily="2" charset="-78"/>
              </a:rPr>
              <a:t>(تهران- تبريز- مشهد- اصفهان- شيراز- رشت- ساري- بابل- قم- قزوين</a:t>
            </a:r>
          </a:p>
        </p:txBody>
      </p:sp>
    </p:spTree>
    <p:extLst>
      <p:ext uri="{BB962C8B-B14F-4D97-AF65-F5344CB8AC3E}">
        <p14:creationId xmlns:p14="http://schemas.microsoft.com/office/powerpoint/2010/main" xmlns="" val="393612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142984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a-IR" sz="2800" dirty="0" smtClean="0">
                <a:cs typeface="B Yagut" pitchFamily="2" charset="-78"/>
              </a:rPr>
              <a:t>در پایان:</a:t>
            </a:r>
          </a:p>
        </p:txBody>
      </p:sp>
      <p:sp>
        <p:nvSpPr>
          <p:cNvPr id="5" name="Rectangle 4"/>
          <p:cNvSpPr/>
          <p:nvPr/>
        </p:nvSpPr>
        <p:spPr>
          <a:xfrm>
            <a:off x="928662" y="2214554"/>
            <a:ext cx="7429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B Yagut" pitchFamily="2" charset="-78"/>
              </a:rPr>
              <a:t>کلیه معاونت های درمان دانشگاه های علوم پزشکی کشور می بایست نسبت به اخذ سند تعهد محضری از متخصصین اقدام نمایند.</a:t>
            </a:r>
          </a:p>
        </p:txBody>
      </p:sp>
    </p:spTree>
    <p:extLst>
      <p:ext uri="{BB962C8B-B14F-4D97-AF65-F5344CB8AC3E}">
        <p14:creationId xmlns:p14="http://schemas.microsoft.com/office/powerpoint/2010/main" xmlns="" val="1227720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3F7D42-6E97-4140-8699-5F70FAC42A0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662648-71B9-419C-AB85-A1276BD6E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25C112-E68F-4B29-B906-0F99909EB0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187</TotalTime>
  <Words>464</Words>
  <Application>Microsoft Office PowerPoint</Application>
  <PresentationFormat>On-screen Show (4:3)</PresentationFormat>
  <Paragraphs>38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MRT www.Win2Farsi.com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MRT Pack 24 DVDs</dc:creator>
  <cp:lastModifiedBy>nezarat</cp:lastModifiedBy>
  <cp:revision>20</cp:revision>
  <dcterms:created xsi:type="dcterms:W3CDTF">2013-02-11T17:18:50Z</dcterms:created>
  <dcterms:modified xsi:type="dcterms:W3CDTF">2013-02-16T04:50:01Z</dcterms:modified>
</cp:coreProperties>
</file>