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handoutMasterIdLst>
    <p:handoutMasterId r:id="rId29"/>
  </p:handoutMasterIdLst>
  <p:sldIdLst>
    <p:sldId id="298" r:id="rId2"/>
    <p:sldId id="299" r:id="rId3"/>
    <p:sldId id="300" r:id="rId4"/>
    <p:sldId id="258" r:id="rId5"/>
    <p:sldId id="260" r:id="rId6"/>
    <p:sldId id="261" r:id="rId7"/>
    <p:sldId id="262" r:id="rId8"/>
    <p:sldId id="263" r:id="rId9"/>
    <p:sldId id="266" r:id="rId10"/>
    <p:sldId id="267" r:id="rId11"/>
    <p:sldId id="268" r:id="rId12"/>
    <p:sldId id="273" r:id="rId13"/>
    <p:sldId id="276" r:id="rId14"/>
    <p:sldId id="277" r:id="rId15"/>
    <p:sldId id="278" r:id="rId16"/>
    <p:sldId id="279" r:id="rId17"/>
    <p:sldId id="282" r:id="rId18"/>
    <p:sldId id="283" r:id="rId19"/>
    <p:sldId id="284" r:id="rId20"/>
    <p:sldId id="285" r:id="rId21"/>
    <p:sldId id="286" r:id="rId22"/>
    <p:sldId id="287" r:id="rId23"/>
    <p:sldId id="288" r:id="rId24"/>
    <p:sldId id="291" r:id="rId25"/>
    <p:sldId id="292" r:id="rId26"/>
    <p:sldId id="297" r:id="rId27"/>
  </p:sldIdLst>
  <p:sldSz cx="9144000" cy="6858000" type="screen4x3"/>
  <p:notesSz cx="701675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66FFCC"/>
    <a:srgbClr val="6699FF"/>
    <a:srgbClr val="FF5050"/>
    <a:srgbClr val="0000FF"/>
    <a:srgbClr val="FFCCFF"/>
    <a:srgbClr val="008080"/>
    <a:srgbClr val="CCFF66"/>
    <a:srgbClr val="FF3399"/>
    <a:srgbClr val="99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988"/>
    </p:cViewPr>
  </p:sorterViewPr>
  <p:notesViewPr>
    <p:cSldViewPr>
      <p:cViewPr varScale="1">
        <p:scale>
          <a:sx n="43" d="100"/>
          <a:sy n="43" d="100"/>
        </p:scale>
        <p:origin x="-2784" y="-102"/>
      </p:cViewPr>
      <p:guideLst>
        <p:guide orient="horz" pos="2932"/>
        <p:guide pos="221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455"/>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4534" y="0"/>
            <a:ext cx="3040592" cy="465455"/>
          </a:xfrm>
          <a:prstGeom prst="rect">
            <a:avLst/>
          </a:prstGeom>
        </p:spPr>
        <p:txBody>
          <a:bodyPr vert="horz" lIns="93287" tIns="46644" rIns="93287" bIns="46644" rtlCol="0"/>
          <a:lstStyle>
            <a:lvl1pPr algn="r">
              <a:defRPr sz="1200"/>
            </a:lvl1pPr>
          </a:lstStyle>
          <a:p>
            <a:fld id="{BF19B3C5-3EB8-4C35-AE01-80C586E224F7}" type="datetimeFigureOut">
              <a:rPr lang="en-US" smtClean="0"/>
              <a:pPr/>
              <a:t>11/13/2011</a:t>
            </a:fld>
            <a:endParaRPr lang="en-US"/>
          </a:p>
        </p:txBody>
      </p:sp>
      <p:sp>
        <p:nvSpPr>
          <p:cNvPr id="4" name="Footer Placeholder 3"/>
          <p:cNvSpPr>
            <a:spLocks noGrp="1"/>
          </p:cNvSpPr>
          <p:nvPr>
            <p:ph type="ftr" sz="quarter" idx="2"/>
          </p:nvPr>
        </p:nvSpPr>
        <p:spPr>
          <a:xfrm>
            <a:off x="0" y="8842029"/>
            <a:ext cx="3040592" cy="465455"/>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4534" y="8842029"/>
            <a:ext cx="3040592" cy="465455"/>
          </a:xfrm>
          <a:prstGeom prst="rect">
            <a:avLst/>
          </a:prstGeom>
        </p:spPr>
        <p:txBody>
          <a:bodyPr vert="horz" lIns="93287" tIns="46644" rIns="93287" bIns="46644" rtlCol="0" anchor="b"/>
          <a:lstStyle>
            <a:lvl1pPr algn="r">
              <a:defRPr sz="1200"/>
            </a:lvl1pPr>
          </a:lstStyle>
          <a:p>
            <a:fld id="{C0B8D606-34C2-4A11-B2AF-7E791626177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455"/>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4534" y="0"/>
            <a:ext cx="3040592" cy="465455"/>
          </a:xfrm>
          <a:prstGeom prst="rect">
            <a:avLst/>
          </a:prstGeom>
        </p:spPr>
        <p:txBody>
          <a:bodyPr vert="horz" lIns="93287" tIns="46644" rIns="93287" bIns="46644" rtlCol="0"/>
          <a:lstStyle>
            <a:lvl1pPr algn="r">
              <a:defRPr sz="1200"/>
            </a:lvl1pPr>
          </a:lstStyle>
          <a:p>
            <a:fld id="{A8DF0863-357E-494E-A072-5A5DA14D2B74}" type="datetimeFigureOut">
              <a:rPr lang="en-US" smtClean="0"/>
              <a:pPr/>
              <a:t>11/13/2011</a:t>
            </a:fld>
            <a:endParaRPr lang="en-US"/>
          </a:p>
        </p:txBody>
      </p:sp>
      <p:sp>
        <p:nvSpPr>
          <p:cNvPr id="4" name="Slide Image Placeholder 3"/>
          <p:cNvSpPr>
            <a:spLocks noGrp="1" noRot="1" noChangeAspect="1"/>
          </p:cNvSpPr>
          <p:nvPr>
            <p:ph type="sldImg" idx="2"/>
          </p:nvPr>
        </p:nvSpPr>
        <p:spPr>
          <a:xfrm>
            <a:off x="1181100" y="698500"/>
            <a:ext cx="4654550" cy="3490913"/>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675" y="4421823"/>
            <a:ext cx="5613400" cy="4189095"/>
          </a:xfrm>
          <a:prstGeom prst="rect">
            <a:avLst/>
          </a:prstGeom>
        </p:spPr>
        <p:txBody>
          <a:bodyPr vert="horz" lIns="93287" tIns="46644" rIns="93287" bIns="466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0592" cy="465455"/>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4534" y="8842029"/>
            <a:ext cx="3040592" cy="465455"/>
          </a:xfrm>
          <a:prstGeom prst="rect">
            <a:avLst/>
          </a:prstGeom>
        </p:spPr>
        <p:txBody>
          <a:bodyPr vert="horz" lIns="93287" tIns="46644" rIns="93287" bIns="46644" rtlCol="0" anchor="b"/>
          <a:lstStyle>
            <a:lvl1pPr algn="r">
              <a:defRPr sz="1200"/>
            </a:lvl1pPr>
          </a:lstStyle>
          <a:p>
            <a:fld id="{8920AC3D-B22D-4477-98E3-71D86BBE592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20AC3D-B22D-4477-98E3-71D86BBE592E}"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11/13/2011</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3" name="Picture 2" descr="\\vmware-host\Shared Folders\Desktop\Unknown۱.jpeg"/>
          <p:cNvPicPr>
            <a:picLocks noChangeAspect="1" noChangeArrowheads="1"/>
          </p:cNvPicPr>
          <p:nvPr/>
        </p:nvPicPr>
        <p:blipFill>
          <a:blip r:embed="rId2" cstate="print"/>
          <a:srcRect/>
          <a:stretch>
            <a:fillRect/>
          </a:stretch>
        </p:blipFill>
        <p:spPr bwMode="auto">
          <a:xfrm>
            <a:off x="1676400" y="1447800"/>
            <a:ext cx="5651022" cy="334803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0066">
            <a:alpha val="69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229600" cy="5257800"/>
          </a:xfrm>
        </p:spPr>
        <p:txBody>
          <a:bodyPr>
            <a:normAutofit fontScale="90000"/>
          </a:bodyPr>
          <a:lstStyle/>
          <a:p>
            <a:pPr lvl="0" algn="r" rtl="1"/>
            <a:r>
              <a:rPr lang="ar-SA" b="1" dirty="0" smtClean="0">
                <a:solidFill>
                  <a:srgbClr val="C00000"/>
                </a:solidFill>
                <a:cs typeface="B Nazanin" pitchFamily="2" charset="-78"/>
              </a:rPr>
              <a:t>قسمت </a:t>
            </a:r>
            <a:r>
              <a:rPr lang="ar-SA" b="1" dirty="0" smtClean="0">
                <a:solidFill>
                  <a:srgbClr val="C00000"/>
                </a:solidFill>
                <a:cs typeface="B Nazanin" pitchFamily="2" charset="-78"/>
              </a:rPr>
              <a:t>دوم</a:t>
            </a:r>
            <a:r>
              <a:rPr lang="fa-IR" b="1" dirty="0" smtClean="0">
                <a:cs typeface="B Nazanin" pitchFamily="2" charset="-78"/>
              </a:rPr>
              <a:t/>
            </a:r>
            <a:br>
              <a:rPr lang="fa-IR" b="1" dirty="0" smtClean="0">
                <a:cs typeface="B Nazanin" pitchFamily="2" charset="-78"/>
              </a:rPr>
            </a:br>
            <a:r>
              <a:rPr lang="ar-SA" b="1" dirty="0" smtClean="0">
                <a:cs typeface="B Nazanin" pitchFamily="2" charset="-78"/>
              </a:rPr>
              <a:t> </a:t>
            </a:r>
            <a:r>
              <a:rPr lang="ar-SA" dirty="0" smtClean="0">
                <a:solidFill>
                  <a:srgbClr val="002060"/>
                </a:solidFill>
                <a:cs typeface="B Nazanin" pitchFamily="2" charset="-78"/>
              </a:rPr>
              <a:t>این مدل معیار های برندی شما را نشان می دهد</a:t>
            </a:r>
            <a:r>
              <a:rPr lang="en-US" dirty="0" smtClean="0">
                <a:solidFill>
                  <a:srgbClr val="002060"/>
                </a:solidFill>
                <a:cs typeface="B Nazanin" pitchFamily="2" charset="-78"/>
              </a:rPr>
              <a:t> </a:t>
            </a:r>
            <a:r>
              <a:rPr lang="ar-SA" dirty="0" smtClean="0">
                <a:solidFill>
                  <a:srgbClr val="002060"/>
                </a:solidFill>
                <a:cs typeface="B Nazanin" pitchFamily="2" charset="-78"/>
              </a:rPr>
              <a:t>این مساله که شما ، دوست و یا یک </a:t>
            </a:r>
            <a:r>
              <a:rPr lang="fa-IR" dirty="0" smtClean="0">
                <a:solidFill>
                  <a:srgbClr val="002060"/>
                </a:solidFill>
                <a:cs typeface="B Nazanin" pitchFamily="2" charset="-78"/>
              </a:rPr>
              <a:t>پرستار</a:t>
            </a:r>
            <a:r>
              <a:rPr lang="ar-SA" dirty="0" smtClean="0">
                <a:solidFill>
                  <a:srgbClr val="002060"/>
                </a:solidFill>
                <a:cs typeface="B Nazanin" pitchFamily="2" charset="-78"/>
              </a:rPr>
              <a:t>شایسته </a:t>
            </a:r>
            <a:r>
              <a:rPr lang="ar-SA" dirty="0" smtClean="0">
                <a:solidFill>
                  <a:srgbClr val="002060"/>
                </a:solidFill>
                <a:cs typeface="B Nazanin" pitchFamily="2" charset="-78"/>
              </a:rPr>
              <a:t>و لایق باشید تا حدودی موضوعی عام محسوب میشود</a:t>
            </a:r>
            <a:r>
              <a:rPr lang="en-US" dirty="0" smtClean="0">
                <a:solidFill>
                  <a:srgbClr val="002060"/>
                </a:solidFill>
                <a:cs typeface="B Nazanin" pitchFamily="2" charset="-78"/>
              </a:rPr>
              <a:t>.</a:t>
            </a:r>
            <a:r>
              <a:rPr lang="ar-SA" dirty="0" smtClean="0">
                <a:solidFill>
                  <a:srgbClr val="002060"/>
                </a:solidFill>
                <a:cs typeface="B Nazanin" pitchFamily="2" charset="-78"/>
              </a:rPr>
              <a:t>دومین بعد این برند سعی دارد با تمرکز بر روی شیوه هایی که از طریق آن ها نقشهای خود را ایفا </a:t>
            </a:r>
            <a:r>
              <a:rPr lang="ar-SA" dirty="0" smtClean="0">
                <a:solidFill>
                  <a:srgbClr val="002060"/>
                </a:solidFill>
                <a:cs typeface="B Nazanin" pitchFamily="2" charset="-78"/>
              </a:rPr>
              <a:t>می</a:t>
            </a:r>
            <a:r>
              <a:rPr lang="fa-IR" dirty="0" smtClean="0">
                <a:solidFill>
                  <a:srgbClr val="002060"/>
                </a:solidFill>
                <a:cs typeface="B Nazanin" pitchFamily="2" charset="-78"/>
              </a:rPr>
              <a:t> </a:t>
            </a:r>
            <a:r>
              <a:rPr lang="ar-SA" dirty="0" smtClean="0">
                <a:solidFill>
                  <a:srgbClr val="002060"/>
                </a:solidFill>
                <a:cs typeface="B Nazanin" pitchFamily="2" charset="-78"/>
              </a:rPr>
              <a:t>کنید </a:t>
            </a:r>
            <a:r>
              <a:rPr lang="ar-SA" dirty="0" smtClean="0">
                <a:solidFill>
                  <a:srgbClr val="002060"/>
                </a:solidFill>
                <a:cs typeface="B Nazanin" pitchFamily="2" charset="-78"/>
              </a:rPr>
              <a:t>، تصویر برندی شما را به صورتی خاص جلوه دهد</a:t>
            </a:r>
            <a:r>
              <a:rPr lang="en-US" dirty="0" smtClean="0">
                <a:solidFill>
                  <a:srgbClr val="002060"/>
                </a:solidFill>
                <a:cs typeface="B Nazanin" pitchFamily="2" charset="-78"/>
              </a:rPr>
              <a:t> . </a:t>
            </a:r>
            <a:r>
              <a:rPr lang="ar-SA" dirty="0" smtClean="0">
                <a:solidFill>
                  <a:srgbClr val="002060"/>
                </a:solidFill>
                <a:cs typeface="B Nazanin" pitchFamily="2" charset="-78"/>
              </a:rPr>
              <a:t>معیارهای برندی شما در واقع سطحی از عملکردتان را </a:t>
            </a:r>
            <a:r>
              <a:rPr lang="ar-SA" dirty="0" smtClean="0">
                <a:solidFill>
                  <a:srgbClr val="002060"/>
                </a:solidFill>
                <a:cs typeface="B Nazanin" pitchFamily="2" charset="-78"/>
              </a:rPr>
              <a:t>تشکیل</a:t>
            </a:r>
            <a:r>
              <a:rPr lang="fa-IR" dirty="0" smtClean="0">
                <a:solidFill>
                  <a:srgbClr val="002060"/>
                </a:solidFill>
                <a:cs typeface="B Nazanin" pitchFamily="2" charset="-78"/>
              </a:rPr>
              <a:t> </a:t>
            </a:r>
            <a:r>
              <a:rPr lang="ar-SA" dirty="0" smtClean="0">
                <a:solidFill>
                  <a:srgbClr val="002060"/>
                </a:solidFill>
                <a:cs typeface="B Nazanin" pitchFamily="2" charset="-78"/>
              </a:rPr>
              <a:t>می</a:t>
            </a:r>
            <a:r>
              <a:rPr lang="fa-IR" dirty="0" smtClean="0">
                <a:solidFill>
                  <a:srgbClr val="002060"/>
                </a:solidFill>
                <a:cs typeface="B Nazanin" pitchFamily="2" charset="-78"/>
              </a:rPr>
              <a:t> </a:t>
            </a:r>
            <a:r>
              <a:rPr lang="ar-SA" dirty="0" smtClean="0">
                <a:solidFill>
                  <a:srgbClr val="002060"/>
                </a:solidFill>
                <a:cs typeface="B Nazanin" pitchFamily="2" charset="-78"/>
              </a:rPr>
              <a:t>دهد </a:t>
            </a:r>
            <a:r>
              <a:rPr lang="ar-SA" dirty="0" smtClean="0">
                <a:solidFill>
                  <a:srgbClr val="002060"/>
                </a:solidFill>
                <a:cs typeface="B Nazanin" pitchFamily="2" charset="-78"/>
              </a:rPr>
              <a:t>که همیشه بدان وفادارید</a:t>
            </a:r>
            <a:r>
              <a:rPr lang="en-US" dirty="0" smtClean="0">
                <a:solidFill>
                  <a:srgbClr val="002060"/>
                </a:solidFill>
                <a:cs typeface="B Nazanin" pitchFamily="2" charset="-78"/>
              </a:rPr>
              <a:t>.</a:t>
            </a:r>
            <a:r>
              <a:rPr lang="en-US" dirty="0" smtClean="0">
                <a:cs typeface="B Nazanin" pitchFamily="2" charset="-78"/>
              </a:rPr>
              <a:t/>
            </a:r>
            <a:br>
              <a:rPr lang="en-US" dirty="0" smtClean="0">
                <a:cs typeface="B Nazanin" pitchFamily="2" charset="-78"/>
              </a:rPr>
            </a:br>
            <a:endParaRPr lang="en-US" dirty="0">
              <a:cs typeface="B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0066">
            <a:alpha val="4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49962"/>
          </a:xfrm>
        </p:spPr>
        <p:txBody>
          <a:bodyPr>
            <a:normAutofit fontScale="90000"/>
          </a:bodyPr>
          <a:lstStyle/>
          <a:p>
            <a:pPr lvl="0" algn="r" rtl="1"/>
            <a:r>
              <a:rPr lang="ar-SA" b="1" dirty="0" smtClean="0">
                <a:solidFill>
                  <a:srgbClr val="C00000"/>
                </a:solidFill>
                <a:cs typeface="B Nazanin" pitchFamily="2" charset="-78"/>
              </a:rPr>
              <a:t>قسمت </a:t>
            </a:r>
            <a:r>
              <a:rPr lang="fa-IR" b="1" dirty="0" smtClean="0">
                <a:solidFill>
                  <a:srgbClr val="C00000"/>
                </a:solidFill>
                <a:cs typeface="B Nazanin" pitchFamily="2" charset="-78"/>
              </a:rPr>
              <a:t>سوم</a:t>
            </a:r>
            <a:r>
              <a:rPr lang="fa-IR" b="1" dirty="0" smtClean="0">
                <a:cs typeface="B Nazanin" pitchFamily="2" charset="-78"/>
              </a:rPr>
              <a:t/>
            </a:r>
            <a:br>
              <a:rPr lang="fa-IR" b="1" dirty="0" smtClean="0">
                <a:cs typeface="B Nazanin" pitchFamily="2" charset="-78"/>
              </a:rPr>
            </a:br>
            <a:r>
              <a:rPr lang="fa-IR" dirty="0" smtClean="0">
                <a:cs typeface="B Nazanin" pitchFamily="2" charset="-78"/>
              </a:rPr>
              <a:t> </a:t>
            </a:r>
            <a:r>
              <a:rPr lang="fa-IR" dirty="0" smtClean="0">
                <a:solidFill>
                  <a:srgbClr val="002060"/>
                </a:solidFill>
                <a:cs typeface="B Nazanin" pitchFamily="2" charset="-78"/>
              </a:rPr>
              <a:t>ا</a:t>
            </a:r>
            <a:r>
              <a:rPr lang="ar-SA" dirty="0" smtClean="0">
                <a:solidFill>
                  <a:srgbClr val="002060"/>
                </a:solidFill>
                <a:cs typeface="B Nazanin" pitchFamily="2" charset="-78"/>
              </a:rPr>
              <a:t>ین </a:t>
            </a:r>
            <a:r>
              <a:rPr lang="ar-SA" dirty="0" smtClean="0">
                <a:solidFill>
                  <a:srgbClr val="002060"/>
                </a:solidFill>
                <a:cs typeface="B Nazanin" pitchFamily="2" charset="-78"/>
              </a:rPr>
              <a:t>مدل نیز شیوه های برندی شما را به نمایش می گذارد</a:t>
            </a:r>
            <a:r>
              <a:rPr lang="en-US" dirty="0" smtClean="0">
                <a:solidFill>
                  <a:srgbClr val="002060"/>
                </a:solidFill>
                <a:cs typeface="B Nazanin" pitchFamily="2" charset="-78"/>
              </a:rPr>
              <a:t>. </a:t>
            </a:r>
            <a:r>
              <a:rPr lang="ar-SA" dirty="0" smtClean="0">
                <a:solidFill>
                  <a:srgbClr val="002060"/>
                </a:solidFill>
                <a:cs typeface="B Nazanin" pitchFamily="2" charset="-78"/>
              </a:rPr>
              <a:t>سومین بعدی که در این مدل مطرح می شود شیوه ای است که از طریق آن با دیگران ارتباط برقرار می کنید</a:t>
            </a:r>
            <a:r>
              <a:rPr lang="en-US" dirty="0" smtClean="0">
                <a:solidFill>
                  <a:srgbClr val="002060"/>
                </a:solidFill>
                <a:cs typeface="B Nazanin" pitchFamily="2" charset="-78"/>
              </a:rPr>
              <a:t>.</a:t>
            </a:r>
            <a:r>
              <a:rPr lang="ar-SA" dirty="0" smtClean="0">
                <a:solidFill>
                  <a:srgbClr val="002060"/>
                </a:solidFill>
                <a:cs typeface="B Nazanin" pitchFamily="2" charset="-78"/>
              </a:rPr>
              <a:t>این بعد نشان می دهد که چطور نقش هایتان را در قالب بافتی از معیارهای اجرایی فردیت </a:t>
            </a:r>
            <a:r>
              <a:rPr lang="ar-SA" dirty="0" smtClean="0">
                <a:solidFill>
                  <a:srgbClr val="002060"/>
                </a:solidFill>
                <a:cs typeface="B Nazanin" pitchFamily="2" charset="-78"/>
              </a:rPr>
              <a:t>می</a:t>
            </a:r>
            <a:r>
              <a:rPr lang="fa-IR" dirty="0" smtClean="0">
                <a:solidFill>
                  <a:srgbClr val="002060"/>
                </a:solidFill>
                <a:cs typeface="B Nazanin" pitchFamily="2" charset="-78"/>
              </a:rPr>
              <a:t> </a:t>
            </a:r>
            <a:r>
              <a:rPr lang="ar-SA" dirty="0" smtClean="0">
                <a:solidFill>
                  <a:srgbClr val="002060"/>
                </a:solidFill>
                <a:cs typeface="B Nazanin" pitchFamily="2" charset="-78"/>
              </a:rPr>
              <a:t>بخشید</a:t>
            </a:r>
            <a:r>
              <a:rPr lang="en-US" dirty="0" smtClean="0">
                <a:solidFill>
                  <a:srgbClr val="002060"/>
                </a:solidFill>
                <a:cs typeface="B Nazanin" pitchFamily="2" charset="-78"/>
              </a:rPr>
              <a:t> </a:t>
            </a:r>
            <a:r>
              <a:rPr lang="en-US" dirty="0" smtClean="0">
                <a:solidFill>
                  <a:srgbClr val="002060"/>
                </a:solidFill>
                <a:cs typeface="B Nazanin" pitchFamily="2" charset="-78"/>
              </a:rPr>
              <a:t>. </a:t>
            </a:r>
            <a:r>
              <a:rPr lang="ar-SA" dirty="0" smtClean="0">
                <a:solidFill>
                  <a:srgbClr val="002060"/>
                </a:solidFill>
                <a:cs typeface="B Nazanin" pitchFamily="2" charset="-78"/>
              </a:rPr>
              <a:t>در نظر داشته باشید که شیوه برندی همانند یک تصویر عاطفی ، هنگامی گسترش می یابد که با دیگران در ارتباط باشید نه فقط از طریق یک ارتباط داشتن بلکه از طریق ارتباطی مداوم</a:t>
            </a:r>
            <a:r>
              <a:rPr lang="en-US" dirty="0" smtClean="0">
                <a:cs typeface="B Nazanin" pitchFamily="2" charset="-78"/>
              </a:rPr>
              <a:t>.</a:t>
            </a:r>
            <a:br>
              <a:rPr lang="en-US" dirty="0" smtClean="0">
                <a:cs typeface="B Nazanin" pitchFamily="2" charset="-78"/>
              </a:rPr>
            </a:br>
            <a:endParaRPr lang="en-US" dirty="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762000" y="3581400"/>
            <a:ext cx="7772400" cy="2949575"/>
          </a:xfrm>
        </p:spPr>
        <p:txBody>
          <a:bodyPr>
            <a:normAutofit/>
          </a:bodyPr>
          <a:lstStyle/>
          <a:p>
            <a:pPr algn="just" rtl="1"/>
            <a:r>
              <a:rPr lang="ar-SA" b="0" dirty="0" smtClean="0">
                <a:solidFill>
                  <a:srgbClr val="C00000"/>
                </a:solidFill>
                <a:cs typeface="B Nazanin" pitchFamily="2" charset="-78"/>
              </a:rPr>
              <a:t>در دنیای </a:t>
            </a:r>
            <a:r>
              <a:rPr lang="fa-IR" b="0" dirty="0" smtClean="0">
                <a:solidFill>
                  <a:srgbClr val="C00000"/>
                </a:solidFill>
                <a:cs typeface="B Nazanin" pitchFamily="2" charset="-78"/>
              </a:rPr>
              <a:t>حرفه ای</a:t>
            </a:r>
            <a:r>
              <a:rPr lang="ar-SA" b="0" dirty="0" smtClean="0">
                <a:solidFill>
                  <a:srgbClr val="C00000"/>
                </a:solidFill>
                <a:cs typeface="B Nazanin" pitchFamily="2" charset="-78"/>
              </a:rPr>
              <a:t>، </a:t>
            </a:r>
            <a:r>
              <a:rPr lang="ar-SA" b="0" dirty="0" smtClean="0">
                <a:solidFill>
                  <a:srgbClr val="C00000"/>
                </a:solidFill>
                <a:cs typeface="B Nazanin" pitchFamily="2" charset="-78"/>
              </a:rPr>
              <a:t>هنگامی که مشتریان یک برند را در نظر می گیرند</a:t>
            </a:r>
            <a:r>
              <a:rPr lang="fa-IR" b="0" dirty="0" smtClean="0">
                <a:solidFill>
                  <a:srgbClr val="C00000"/>
                </a:solidFill>
                <a:cs typeface="B Nazanin" pitchFamily="2" charset="-78"/>
              </a:rPr>
              <a:t> </a:t>
            </a:r>
            <a:r>
              <a:rPr lang="ar-SA" b="0" dirty="0" smtClean="0">
                <a:solidFill>
                  <a:srgbClr val="C00000"/>
                </a:solidFill>
                <a:cs typeface="B Nazanin" pitchFamily="2" charset="-78"/>
              </a:rPr>
              <a:t>چه آن برند نماینده محصولات یک شرکت باشد و چه نماینده خود آن شرکت اغلب براساس اینکه آن برند برای آن ها چه کاری انجام </a:t>
            </a:r>
            <a:r>
              <a:rPr lang="fa-IR" b="0" dirty="0" smtClean="0">
                <a:solidFill>
                  <a:srgbClr val="C00000"/>
                </a:solidFill>
                <a:cs typeface="B Nazanin" pitchFamily="2" charset="-78"/>
              </a:rPr>
              <a:t>       </a:t>
            </a:r>
            <a:r>
              <a:rPr lang="ar-SA" b="0" dirty="0" smtClean="0">
                <a:solidFill>
                  <a:srgbClr val="C00000"/>
                </a:solidFill>
                <a:cs typeface="B Nazanin" pitchFamily="2" charset="-78"/>
              </a:rPr>
              <a:t>می دهد توصیفی از آن ارائه </a:t>
            </a:r>
            <a:r>
              <a:rPr lang="fa-IR" b="0" dirty="0" smtClean="0">
                <a:solidFill>
                  <a:srgbClr val="C00000"/>
                </a:solidFill>
                <a:cs typeface="B Nazanin" pitchFamily="2" charset="-78"/>
              </a:rPr>
              <a:t> </a:t>
            </a:r>
            <a:r>
              <a:rPr lang="ar-SA" b="0" dirty="0" smtClean="0">
                <a:solidFill>
                  <a:srgbClr val="C00000"/>
                </a:solidFill>
                <a:cs typeface="B Nazanin" pitchFamily="2" charset="-78"/>
              </a:rPr>
              <a:t>می دهند </a:t>
            </a:r>
            <a:r>
              <a:rPr lang="en-US" b="0" dirty="0" smtClean="0">
                <a:solidFill>
                  <a:srgbClr val="C00000"/>
                </a:solidFill>
                <a:cs typeface="B Nazanin" pitchFamily="2" charset="-78"/>
              </a:rPr>
              <a:t>.</a:t>
            </a:r>
            <a:endParaRPr lang="en-US" b="0" dirty="0">
              <a:solidFill>
                <a:srgbClr val="C00000"/>
              </a:solidFill>
              <a:cs typeface="B Nazanin" pitchFamily="2" charset="-78"/>
            </a:endParaRPr>
          </a:p>
        </p:txBody>
      </p:sp>
      <p:sp>
        <p:nvSpPr>
          <p:cNvPr id="4" name="Text Placeholder 3"/>
          <p:cNvSpPr>
            <a:spLocks noGrp="1"/>
          </p:cNvSpPr>
          <p:nvPr>
            <p:ph type="body" idx="1"/>
          </p:nvPr>
        </p:nvSpPr>
        <p:spPr>
          <a:xfrm>
            <a:off x="4724400" y="685800"/>
            <a:ext cx="4151312" cy="838200"/>
          </a:xfrm>
        </p:spPr>
        <p:txBody>
          <a:bodyPr>
            <a:normAutofit fontScale="92500"/>
          </a:bodyPr>
          <a:lstStyle/>
          <a:p>
            <a:pPr algn="ctr" rtl="1"/>
            <a:r>
              <a:rPr lang="ar-SA" sz="3600" b="1" dirty="0" smtClean="0">
                <a:solidFill>
                  <a:schemeClr val="tx1"/>
                </a:solidFill>
                <a:effectLst>
                  <a:outerShdw blurRad="38100" dist="38100" dir="2700000" algn="tl">
                    <a:srgbClr val="000000">
                      <a:alpha val="43137"/>
                    </a:srgbClr>
                  </a:outerShdw>
                </a:effectLst>
                <a:cs typeface="B Nazanin" pitchFamily="2" charset="-78"/>
              </a:rPr>
              <a:t>نقش ها</a:t>
            </a:r>
            <a:r>
              <a:rPr lang="en-US" sz="3600" b="1" dirty="0" smtClean="0">
                <a:solidFill>
                  <a:schemeClr val="tx1"/>
                </a:solidFill>
                <a:effectLst>
                  <a:outerShdw blurRad="38100" dist="38100" dir="2700000" algn="tl">
                    <a:srgbClr val="000000">
                      <a:alpha val="43137"/>
                    </a:srgbClr>
                  </a:outerShdw>
                </a:effectLst>
                <a:cs typeface="B Nazanin" pitchFamily="2" charset="-78"/>
              </a:rPr>
              <a:t>:</a:t>
            </a:r>
            <a:r>
              <a:rPr lang="ar-SA" sz="3600" b="1" dirty="0" smtClean="0">
                <a:solidFill>
                  <a:schemeClr val="tx1"/>
                </a:solidFill>
                <a:effectLst>
                  <a:outerShdw blurRad="38100" dist="38100" dir="2700000" algn="tl">
                    <a:srgbClr val="000000">
                      <a:alpha val="43137"/>
                    </a:srgbClr>
                  </a:outerShdw>
                </a:effectLst>
                <a:cs typeface="B Nazanin" pitchFamily="2" charset="-78"/>
              </a:rPr>
              <a:t>روابط ما با دیگران</a:t>
            </a:r>
            <a:endParaRPr lang="en-US" sz="3600" b="1" dirty="0" smtClean="0">
              <a:solidFill>
                <a:schemeClr val="tx1"/>
              </a:solidFill>
              <a:effectLst>
                <a:outerShdw blurRad="38100" dist="38100" dir="2700000" algn="tl">
                  <a:srgbClr val="000000">
                    <a:alpha val="43137"/>
                  </a:srgbClr>
                </a:outerShdw>
              </a:effectLst>
              <a:cs typeface="B Nazanin" pitchFamily="2" charset="-78"/>
            </a:endParaRPr>
          </a:p>
          <a:p>
            <a:pPr algn="ctr" rtl="1"/>
            <a:endParaRPr lang="en-US" sz="3600" b="1" dirty="0">
              <a:solidFill>
                <a:schemeClr val="tx1"/>
              </a:solidFill>
              <a:effectLst>
                <a:outerShdw blurRad="38100" dist="38100" dir="2700000" algn="tl">
                  <a:srgbClr val="000000">
                    <a:alpha val="43137"/>
                  </a:srgbClr>
                </a:outerShdw>
              </a:effectLst>
              <a:cs typeface="B Nazanin" pitchFamily="2" charset="-78"/>
            </a:endParaRPr>
          </a:p>
        </p:txBody>
      </p:sp>
      <p:pic>
        <p:nvPicPr>
          <p:cNvPr id="5" name="Picture 4" descr="\\vmware-host\Shared Folders\Desktop\shape\1.jpg"/>
          <p:cNvPicPr/>
          <p:nvPr/>
        </p:nvPicPr>
        <p:blipFill>
          <a:blip r:embed="rId2" cstate="print"/>
          <a:srcRect/>
          <a:stretch>
            <a:fillRect/>
          </a:stretch>
        </p:blipFill>
        <p:spPr bwMode="auto">
          <a:xfrm>
            <a:off x="457200" y="228600"/>
            <a:ext cx="2743200" cy="321470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B3B3B">
            <a:alpha val="82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4419600"/>
            <a:ext cx="8229600" cy="1905000"/>
          </a:xfrm>
        </p:spPr>
        <p:txBody>
          <a:bodyPr>
            <a:noAutofit/>
          </a:bodyPr>
          <a:lstStyle/>
          <a:p>
            <a:pPr algn="just" rtl="1"/>
            <a:r>
              <a:rPr lang="ar-SA" sz="3600" b="1" dirty="0" smtClean="0">
                <a:solidFill>
                  <a:srgbClr val="002060"/>
                </a:solidFill>
                <a:cs typeface="B Nazanin" pitchFamily="2" charset="-78"/>
              </a:rPr>
              <a:t>برای گسترش یک رابطه برندی ، در ابتدا باید سعی شود که ماهیت روابط کلیدی که قصد ایجادشان را دارید ، مشخص شود از این رو باید تلاش کنید که در برابر انواع روابطی که در جهت رسیدن به موفقیت شما را همراهی می کنند هوشیار و واقع گرا باشید </a:t>
            </a:r>
            <a:r>
              <a:rPr lang="en-US" sz="3600" b="1" dirty="0" smtClean="0">
                <a:solidFill>
                  <a:srgbClr val="002060"/>
                </a:solidFill>
                <a:cs typeface="B Nazanin" pitchFamily="2" charset="-78"/>
              </a:rPr>
              <a:t>. </a:t>
            </a:r>
            <a:r>
              <a:rPr lang="ar-SA" sz="3600" b="1" dirty="0" smtClean="0">
                <a:solidFill>
                  <a:srgbClr val="002060"/>
                </a:solidFill>
                <a:cs typeface="B Nazanin" pitchFamily="2" charset="-78"/>
              </a:rPr>
              <a:t>شما باید بتوانید تعریف واضحی از توانایی ها و</a:t>
            </a:r>
            <a:r>
              <a:rPr lang="fa-IR" sz="3600" b="1" dirty="0" smtClean="0">
                <a:solidFill>
                  <a:srgbClr val="002060"/>
                </a:solidFill>
                <a:cs typeface="B Nazanin" pitchFamily="2" charset="-78"/>
              </a:rPr>
              <a:t> </a:t>
            </a:r>
            <a:r>
              <a:rPr lang="ar-SA" sz="3600" b="1" dirty="0" smtClean="0">
                <a:solidFill>
                  <a:srgbClr val="002060"/>
                </a:solidFill>
                <a:cs typeface="B Nazanin" pitchFamily="2" charset="-78"/>
              </a:rPr>
              <a:t>خواسته هایی که برای ایفای نقشهایتان لازمند ، ارائه دهید</a:t>
            </a:r>
            <a:r>
              <a:rPr lang="en-US" sz="3600" b="1" dirty="0" smtClean="0">
                <a:solidFill>
                  <a:srgbClr val="002060"/>
                </a:solidFill>
                <a:cs typeface="B Nazanin" pitchFamily="2" charset="-78"/>
              </a:rPr>
              <a:t>.</a:t>
            </a:r>
            <a:br>
              <a:rPr lang="en-US" sz="3600" b="1" dirty="0" smtClean="0">
                <a:solidFill>
                  <a:srgbClr val="002060"/>
                </a:solidFill>
                <a:cs typeface="B Nazanin" pitchFamily="2" charset="-78"/>
              </a:rPr>
            </a:br>
            <a:endParaRPr lang="en-US" sz="3600" b="1" dirty="0">
              <a:solidFill>
                <a:srgbClr val="002060"/>
              </a:solidFill>
              <a:cs typeface="B Nazanin"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2514600"/>
            <a:ext cx="8610600" cy="4343400"/>
          </a:xfrm>
        </p:spPr>
        <p:txBody>
          <a:bodyPr>
            <a:noAutofit/>
          </a:bodyPr>
          <a:lstStyle/>
          <a:p>
            <a:pPr algn="r" rtl="1"/>
            <a:r>
              <a:rPr lang="ar-SA" sz="2800" dirty="0" smtClean="0">
                <a:solidFill>
                  <a:srgbClr val="002060"/>
                </a:solidFill>
                <a:cs typeface="B Nazanin" pitchFamily="2" charset="-78"/>
              </a:rPr>
              <a:t>به یاد داشته باشید که در تحلیل نهایی ، بدون توجه به اینکه شما چگونه نقش هایتان را مشخص کنید ، در واقع این مشتریان هستند مهمترین شریکی که در یک رابطه وجود دارد</a:t>
            </a:r>
            <a:r>
              <a:rPr lang="en-US" sz="2800" dirty="0" smtClean="0">
                <a:solidFill>
                  <a:srgbClr val="002060"/>
                </a:solidFill>
                <a:cs typeface="B Nazanin" pitchFamily="2" charset="-78"/>
              </a:rPr>
              <a:t> </a:t>
            </a:r>
            <a:r>
              <a:rPr lang="ar-SA" sz="2800" dirty="0" smtClean="0">
                <a:solidFill>
                  <a:srgbClr val="002060"/>
                </a:solidFill>
                <a:cs typeface="B Nazanin" pitchFamily="2" charset="-78"/>
              </a:rPr>
              <a:t>که برای شما یک چهار چوبی در نظر می گیرند</a:t>
            </a:r>
            <a:r>
              <a:rPr lang="en-US" sz="2800" dirty="0" smtClean="0">
                <a:solidFill>
                  <a:srgbClr val="002060"/>
                </a:solidFill>
                <a:cs typeface="B Nazanin" pitchFamily="2" charset="-78"/>
              </a:rPr>
              <a:t>. </a:t>
            </a:r>
            <a:r>
              <a:rPr lang="ar-SA" sz="2800" dirty="0" smtClean="0">
                <a:solidFill>
                  <a:srgbClr val="002060"/>
                </a:solidFill>
                <a:cs typeface="B Nazanin" pitchFamily="2" charset="-78"/>
              </a:rPr>
              <a:t>شما نمیتوانید مانع برداشت ها و تصورات آن ها شوید، تنها می توانید براساس دانشی که در مورد خواسته های آنها در طی یک رابطه به دست آورده اید ، آن ها را راهنمایی کنید تا از این طریق شما را آن طور که هستید ، ببینند </a:t>
            </a:r>
            <a:r>
              <a:rPr lang="en-US" sz="2800" dirty="0" smtClean="0">
                <a:solidFill>
                  <a:srgbClr val="002060"/>
                </a:solidFill>
                <a:cs typeface="B Nazanin" pitchFamily="2" charset="-78"/>
              </a:rPr>
              <a:t>. </a:t>
            </a:r>
            <a:r>
              <a:rPr lang="ar-SA" sz="2800" dirty="0" smtClean="0">
                <a:solidFill>
                  <a:srgbClr val="002060"/>
                </a:solidFill>
                <a:cs typeface="B Nazanin" pitchFamily="2" charset="-78"/>
              </a:rPr>
              <a:t>هر چه روابط عمیق ترشود این درک دو جانبه بهتر صورت</a:t>
            </a:r>
            <a:r>
              <a:rPr lang="fa-IR" sz="2800" dirty="0" smtClean="0">
                <a:solidFill>
                  <a:srgbClr val="002060"/>
                </a:solidFill>
                <a:cs typeface="B Nazanin" pitchFamily="2" charset="-78"/>
              </a:rPr>
              <a:t> </a:t>
            </a:r>
            <a:r>
              <a:rPr lang="ar-SA" sz="2800" dirty="0" smtClean="0">
                <a:solidFill>
                  <a:srgbClr val="002060"/>
                </a:solidFill>
                <a:cs typeface="B Nazanin" pitchFamily="2" charset="-78"/>
              </a:rPr>
              <a:t>میگیرد</a:t>
            </a:r>
            <a:r>
              <a:rPr lang="en-US" sz="2800" dirty="0" smtClean="0">
                <a:solidFill>
                  <a:srgbClr val="002060"/>
                </a:solidFill>
                <a:cs typeface="B Nazanin" pitchFamily="2" charset="-78"/>
              </a:rPr>
              <a:t>.</a:t>
            </a:r>
            <a:br>
              <a:rPr lang="en-US" sz="2800" dirty="0" smtClean="0">
                <a:solidFill>
                  <a:srgbClr val="002060"/>
                </a:solidFill>
                <a:cs typeface="B Nazanin" pitchFamily="2" charset="-78"/>
              </a:rPr>
            </a:br>
            <a:endParaRPr lang="en-US" sz="2800" dirty="0">
              <a:solidFill>
                <a:srgbClr val="002060"/>
              </a:solidFill>
              <a:cs typeface="B Nazanin" pitchFamily="2" charset="-78"/>
            </a:endParaRPr>
          </a:p>
        </p:txBody>
      </p:sp>
      <p:pic>
        <p:nvPicPr>
          <p:cNvPr id="35842" name="Picture 2" descr="\\vmware-host\Shared Folders\Desktop\Unknown.jpeg"/>
          <p:cNvPicPr>
            <a:picLocks noChangeAspect="1" noChangeArrowheads="1"/>
          </p:cNvPicPr>
          <p:nvPr/>
        </p:nvPicPr>
        <p:blipFill>
          <a:blip r:embed="rId2" cstate="print"/>
          <a:srcRect/>
          <a:stretch>
            <a:fillRect/>
          </a:stretch>
        </p:blipFill>
        <p:spPr bwMode="auto">
          <a:xfrm>
            <a:off x="2667000" y="0"/>
            <a:ext cx="3505200" cy="278190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90099">
            <a:alpha val="74000"/>
          </a:srgb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52400" y="3048000"/>
            <a:ext cx="8458200" cy="3810000"/>
          </a:xfrm>
        </p:spPr>
        <p:txBody>
          <a:bodyPr>
            <a:noAutofit/>
          </a:bodyPr>
          <a:lstStyle/>
          <a:p>
            <a:pPr algn="r" rtl="1"/>
            <a:r>
              <a:rPr lang="ar-SA" sz="3200" b="1" dirty="0" smtClean="0">
                <a:solidFill>
                  <a:srgbClr val="002060"/>
                </a:solidFill>
                <a:cs typeface="B Nazanin" pitchFamily="2" charset="-78"/>
              </a:rPr>
              <a:t>اگر نقش ها را یک گروه اسمی در نظر بگیریم که در برند حاضر هستند ، معیار ها و شیوه برقراری ارتباط مانند صفت ها و قیدهایی خواهند بود که آن گروه اسمی را توصیف می کنند </a:t>
            </a:r>
            <a:r>
              <a:rPr lang="en-US" sz="3200" b="1" dirty="0" smtClean="0">
                <a:solidFill>
                  <a:srgbClr val="002060"/>
                </a:solidFill>
                <a:cs typeface="B Nazanin" pitchFamily="2" charset="-78"/>
              </a:rPr>
              <a:t>. </a:t>
            </a:r>
            <a:r>
              <a:rPr lang="ar-SA" sz="3200" b="1" dirty="0" smtClean="0">
                <a:solidFill>
                  <a:srgbClr val="002060"/>
                </a:solidFill>
                <a:cs typeface="B Nazanin" pitchFamily="2" charset="-78"/>
              </a:rPr>
              <a:t>این صفت ها و قید های توصیفی تصویری دقیق و منحصر به فرد از برند شما را در ذهن دیگران ایجاد می کنند </a:t>
            </a:r>
            <a:r>
              <a:rPr lang="en-US" sz="3200" b="1" dirty="0" smtClean="0">
                <a:solidFill>
                  <a:srgbClr val="002060"/>
                </a:solidFill>
                <a:cs typeface="B Nazanin" pitchFamily="2" charset="-78"/>
              </a:rPr>
              <a:t>. </a:t>
            </a:r>
            <a:r>
              <a:rPr lang="ar-SA" sz="3200" b="1" dirty="0" smtClean="0">
                <a:solidFill>
                  <a:srgbClr val="002060"/>
                </a:solidFill>
                <a:cs typeface="B Nazanin" pitchFamily="2" charset="-78"/>
              </a:rPr>
              <a:t>معیارها ، اغلب قابل اندازه گیری اند و می توانند به صورتی عینی تعریف شوند</a:t>
            </a:r>
            <a:r>
              <a:rPr lang="en-US" sz="3200" b="1" dirty="0" smtClean="0">
                <a:solidFill>
                  <a:srgbClr val="002060"/>
                </a:solidFill>
                <a:cs typeface="B Nazanin" pitchFamily="2" charset="-78"/>
              </a:rPr>
              <a:t/>
            </a:r>
            <a:br>
              <a:rPr lang="en-US" sz="3200" b="1" dirty="0" smtClean="0">
                <a:solidFill>
                  <a:srgbClr val="002060"/>
                </a:solidFill>
                <a:cs typeface="B Nazanin" pitchFamily="2" charset="-78"/>
              </a:rPr>
            </a:br>
            <a:endParaRPr lang="en-US" sz="3200" b="1" dirty="0">
              <a:solidFill>
                <a:srgbClr val="002060"/>
              </a:solidFill>
              <a:cs typeface="B Nazanin" pitchFamily="2" charset="-78"/>
            </a:endParaRPr>
          </a:p>
        </p:txBody>
      </p:sp>
      <p:sp>
        <p:nvSpPr>
          <p:cNvPr id="4" name="Text Placeholder 3"/>
          <p:cNvSpPr>
            <a:spLocks noGrp="1"/>
          </p:cNvSpPr>
          <p:nvPr>
            <p:ph type="body" idx="1"/>
          </p:nvPr>
        </p:nvSpPr>
        <p:spPr>
          <a:xfrm>
            <a:off x="3733800" y="533400"/>
            <a:ext cx="4724400" cy="1143000"/>
          </a:xfrm>
        </p:spPr>
        <p:txBody>
          <a:bodyPr>
            <a:noAutofit/>
          </a:bodyPr>
          <a:lstStyle/>
          <a:p>
            <a:pPr algn="ctr" rtl="1"/>
            <a:r>
              <a:rPr lang="ar-SA" sz="4000" b="1" dirty="0" smtClean="0">
                <a:solidFill>
                  <a:srgbClr val="C00000"/>
                </a:solidFill>
                <a:effectLst>
                  <a:outerShdw blurRad="38100" dist="38100" dir="2700000" algn="tl">
                    <a:srgbClr val="000000">
                      <a:alpha val="43137"/>
                    </a:srgbClr>
                  </a:outerShdw>
                </a:effectLst>
                <a:cs typeface="B Nazanin" pitchFamily="2" charset="-78"/>
              </a:rPr>
              <a:t>معیار ها</a:t>
            </a:r>
            <a:r>
              <a:rPr lang="en-US" sz="4000" b="1" dirty="0" smtClean="0">
                <a:solidFill>
                  <a:srgbClr val="C00000"/>
                </a:solidFill>
                <a:effectLst>
                  <a:outerShdw blurRad="38100" dist="38100" dir="2700000" algn="tl">
                    <a:srgbClr val="000000">
                      <a:alpha val="43137"/>
                    </a:srgbClr>
                  </a:outerShdw>
                </a:effectLst>
                <a:cs typeface="B Nazanin" pitchFamily="2" charset="-78"/>
              </a:rPr>
              <a:t>:</a:t>
            </a:r>
            <a:r>
              <a:rPr lang="ar-SA" sz="4000" b="1" dirty="0" smtClean="0">
                <a:solidFill>
                  <a:srgbClr val="C00000"/>
                </a:solidFill>
                <a:effectLst>
                  <a:outerShdw blurRad="38100" dist="38100" dir="2700000" algn="tl">
                    <a:srgbClr val="000000">
                      <a:alpha val="43137"/>
                    </a:srgbClr>
                  </a:outerShdw>
                </a:effectLst>
                <a:cs typeface="B Nazanin" pitchFamily="2" charset="-78"/>
              </a:rPr>
              <a:t>چگونه نقش های خود را ایفا می کنید</a:t>
            </a:r>
            <a:endParaRPr lang="en-US" sz="4000" dirty="0">
              <a:solidFill>
                <a:srgbClr val="C00000"/>
              </a:solidFill>
              <a:effectLst>
                <a:outerShdw blurRad="38100" dist="38100" dir="2700000" algn="tl">
                  <a:srgbClr val="000000">
                    <a:alpha val="43137"/>
                  </a:srgbClr>
                </a:outerShdw>
              </a:effectLst>
              <a:cs typeface="B Nazanin" pitchFamily="2" charset="-78"/>
            </a:endParaRPr>
          </a:p>
        </p:txBody>
      </p:sp>
      <p:pic>
        <p:nvPicPr>
          <p:cNvPr id="5" name="Picture 4" descr="\\vmware-host\Shared Folders\Desktop\shape\3.jpg"/>
          <p:cNvPicPr/>
          <p:nvPr/>
        </p:nvPicPr>
        <p:blipFill>
          <a:blip r:embed="rId2" cstate="print"/>
          <a:srcRect/>
          <a:stretch>
            <a:fillRect/>
          </a:stretch>
        </p:blipFill>
        <p:spPr bwMode="auto">
          <a:xfrm>
            <a:off x="0" y="0"/>
            <a:ext cx="2667000" cy="25908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CC99">
            <a:alpha val="78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981200"/>
            <a:ext cx="8534400" cy="1362075"/>
          </a:xfrm>
        </p:spPr>
        <p:txBody>
          <a:bodyPr>
            <a:noAutofit/>
          </a:bodyPr>
          <a:lstStyle/>
          <a:p>
            <a:pPr algn="r" rtl="1"/>
            <a:r>
              <a:rPr lang="ar-SA" sz="3200" b="0" dirty="0" smtClean="0">
                <a:cs typeface="B Nazanin" pitchFamily="2" charset="-78"/>
              </a:rPr>
              <a:t>شنونده ای فاقد قوه تشخیص                کاملاً خودمانی و مستبد</a:t>
            </a:r>
            <a:r>
              <a:rPr lang="en-US" sz="3200" b="0" dirty="0" smtClean="0">
                <a:cs typeface="B Nazanin" pitchFamily="2" charset="-78"/>
              </a:rPr>
              <a:t/>
            </a:r>
            <a:br>
              <a:rPr lang="en-US" sz="3200" b="0" dirty="0" smtClean="0">
                <a:cs typeface="B Nazanin" pitchFamily="2" charset="-78"/>
              </a:rPr>
            </a:br>
            <a:r>
              <a:rPr lang="ar-SA" sz="3200" b="0" dirty="0" smtClean="0">
                <a:cs typeface="B Nazanin" pitchFamily="2" charset="-78"/>
              </a:rPr>
              <a:t>شبکه سازی کار کشته         متمرکز بر روی دایره بسته ای از روابط</a:t>
            </a:r>
            <a:r>
              <a:rPr lang="en-US" sz="3200" b="0" dirty="0" smtClean="0">
                <a:cs typeface="B Nazanin" pitchFamily="2" charset="-78"/>
              </a:rPr>
              <a:t/>
            </a:r>
            <a:br>
              <a:rPr lang="en-US" sz="3200" b="0" dirty="0" smtClean="0">
                <a:cs typeface="B Nazanin" pitchFamily="2" charset="-78"/>
              </a:rPr>
            </a:br>
            <a:r>
              <a:rPr lang="ar-SA" sz="3200" b="0" dirty="0" smtClean="0">
                <a:cs typeface="B Nazanin" pitchFamily="2" charset="-78"/>
              </a:rPr>
              <a:t>ارزش های پایدار                                   ارزش های موقعیتی </a:t>
            </a:r>
            <a:r>
              <a:rPr lang="en-US" sz="3200" b="0" dirty="0" smtClean="0">
                <a:cs typeface="B Nazanin" pitchFamily="2" charset="-78"/>
              </a:rPr>
              <a:t/>
            </a:r>
            <a:br>
              <a:rPr lang="en-US" sz="3200" b="0" dirty="0" smtClean="0">
                <a:cs typeface="B Nazanin" pitchFamily="2" charset="-78"/>
              </a:rPr>
            </a:br>
            <a:r>
              <a:rPr lang="ar-SA" sz="3200" b="0" dirty="0" smtClean="0">
                <a:cs typeface="B Nazanin" pitchFamily="2" charset="-78"/>
              </a:rPr>
              <a:t>به نحو قابل اطمینانی با کفایت                          نا منظم</a:t>
            </a:r>
            <a:r>
              <a:rPr lang="en-US" sz="3200" b="0" dirty="0" smtClean="0">
                <a:cs typeface="B Nazanin" pitchFamily="2" charset="-78"/>
              </a:rPr>
              <a:t/>
            </a:r>
            <a:br>
              <a:rPr lang="en-US" sz="3200" b="0" dirty="0" smtClean="0">
                <a:cs typeface="B Nazanin" pitchFamily="2" charset="-78"/>
              </a:rPr>
            </a:br>
            <a:r>
              <a:rPr lang="ar-SA" sz="3200" b="0" dirty="0" smtClean="0">
                <a:cs typeface="B Nazanin" pitchFamily="2" charset="-78"/>
              </a:rPr>
              <a:t>روشن فکر</a:t>
            </a:r>
            <a:r>
              <a:rPr lang="en-US" sz="3200" b="0" dirty="0" smtClean="0">
                <a:cs typeface="B Nazanin" pitchFamily="2" charset="-78"/>
              </a:rPr>
              <a:t>/</a:t>
            </a:r>
            <a:r>
              <a:rPr lang="ar-SA" sz="3200" b="0" dirty="0" smtClean="0">
                <a:cs typeface="B Nazanin" pitchFamily="2" charset="-78"/>
              </a:rPr>
              <a:t>انعطاف پذیر                               صادق</a:t>
            </a:r>
            <a:r>
              <a:rPr lang="en-US" sz="3200" b="0" dirty="0" smtClean="0">
                <a:cs typeface="B Nazanin" pitchFamily="2" charset="-78"/>
              </a:rPr>
              <a:t>/</a:t>
            </a:r>
            <a:r>
              <a:rPr lang="ar-SA" sz="3200" b="0" dirty="0" smtClean="0">
                <a:cs typeface="B Nazanin" pitchFamily="2" charset="-78"/>
              </a:rPr>
              <a:t>متعارف</a:t>
            </a:r>
            <a:r>
              <a:rPr lang="en-US" sz="3200" b="0" dirty="0" smtClean="0">
                <a:cs typeface="B Nazanin" pitchFamily="2" charset="-78"/>
              </a:rPr>
              <a:t/>
            </a:r>
            <a:br>
              <a:rPr lang="en-US" sz="3200" b="0" dirty="0" smtClean="0">
                <a:cs typeface="B Nazanin" pitchFamily="2" charset="-78"/>
              </a:rPr>
            </a:br>
            <a:r>
              <a:rPr lang="ar-SA" sz="3200" b="0" dirty="0" smtClean="0">
                <a:cs typeface="B Nazanin" pitchFamily="2" charset="-78"/>
              </a:rPr>
              <a:t>علاقه مند به هم آرایی و اجماع                  مستقل و خود تدبیر</a:t>
            </a:r>
            <a:r>
              <a:rPr lang="en-US" sz="3200" b="0" dirty="0" smtClean="0">
                <a:cs typeface="B Nazanin" pitchFamily="2" charset="-78"/>
              </a:rPr>
              <a:t/>
            </a:r>
            <a:br>
              <a:rPr lang="en-US" sz="3200" b="0" dirty="0" smtClean="0">
                <a:cs typeface="B Nazanin" pitchFamily="2" charset="-78"/>
              </a:rPr>
            </a:br>
            <a:endParaRPr lang="en-US" sz="3200" b="0" dirty="0">
              <a:cs typeface="B Nazanin" pitchFamily="2" charset="-78"/>
            </a:endParaRPr>
          </a:p>
        </p:txBody>
      </p:sp>
      <p:sp>
        <p:nvSpPr>
          <p:cNvPr id="3" name="Text Placeholder 2"/>
          <p:cNvSpPr>
            <a:spLocks noGrp="1"/>
          </p:cNvSpPr>
          <p:nvPr>
            <p:ph type="body" idx="1"/>
          </p:nvPr>
        </p:nvSpPr>
        <p:spPr>
          <a:xfrm>
            <a:off x="381000" y="0"/>
            <a:ext cx="8381999" cy="1500187"/>
          </a:xfrm>
        </p:spPr>
        <p:txBody>
          <a:bodyPr>
            <a:normAutofit/>
          </a:bodyPr>
          <a:lstStyle/>
          <a:p>
            <a:pPr algn="ctr" rtl="1"/>
            <a:r>
              <a:rPr lang="ar-SA" sz="3200" b="1" dirty="0" smtClean="0">
                <a:solidFill>
                  <a:schemeClr val="tx1"/>
                </a:solidFill>
                <a:effectLst>
                  <a:outerShdw blurRad="38100" dist="38100" dir="2700000" algn="tl">
                    <a:srgbClr val="000000">
                      <a:alpha val="43137"/>
                    </a:srgbClr>
                  </a:outerShdw>
                </a:effectLst>
                <a:cs typeface="B Nazanin" pitchFamily="2" charset="-78"/>
              </a:rPr>
              <a:t>نمونه هایی از معیار هایی که در یک برند فردی وجود دارد</a:t>
            </a:r>
            <a:r>
              <a:rPr lang="en-US" sz="3200" b="1" dirty="0" smtClean="0">
                <a:solidFill>
                  <a:schemeClr val="tx1"/>
                </a:solidFill>
                <a:effectLst>
                  <a:outerShdw blurRad="38100" dist="38100" dir="2700000" algn="tl">
                    <a:srgbClr val="000000">
                      <a:alpha val="43137"/>
                    </a:srgbClr>
                  </a:outerShdw>
                </a:effectLst>
                <a:cs typeface="B Nazanin" pitchFamily="2" charset="-78"/>
              </a:rPr>
              <a:t>:</a:t>
            </a:r>
          </a:p>
          <a:p>
            <a:pPr algn="ctr" rtl="1"/>
            <a:endParaRPr lang="en-US" sz="3200" b="1" dirty="0">
              <a:solidFill>
                <a:schemeClr val="tx1"/>
              </a:solidFill>
              <a:effectLst>
                <a:outerShdw blurRad="38100" dist="38100" dir="2700000" algn="tl">
                  <a:srgbClr val="000000">
                    <a:alpha val="43137"/>
                  </a:srgbClr>
                </a:outerShdw>
              </a:effectLst>
              <a:cs typeface="B Nazanin"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6600">
            <a:alpha val="84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0"/>
            <a:ext cx="8229600" cy="3048000"/>
          </a:xfrm>
        </p:spPr>
        <p:txBody>
          <a:bodyPr>
            <a:normAutofit fontScale="90000"/>
          </a:bodyPr>
          <a:lstStyle/>
          <a:p>
            <a:pPr algn="r" rtl="1"/>
            <a:r>
              <a:rPr lang="fa-IR" sz="3600" dirty="0" smtClean="0">
                <a:solidFill>
                  <a:srgbClr val="C00000"/>
                </a:solidFill>
                <a:cs typeface="B Nazanin" pitchFamily="2" charset="-78"/>
              </a:rPr>
              <a:t>در </a:t>
            </a:r>
            <a:r>
              <a:rPr lang="ar-SA" sz="3600" dirty="0" smtClean="0">
                <a:solidFill>
                  <a:srgbClr val="C00000"/>
                </a:solidFill>
                <a:cs typeface="B Nazanin" pitchFamily="2" charset="-78"/>
              </a:rPr>
              <a:t>ساختن یک برند فردی قوی این نکته بسیار مهمی است که بدانید دیگران نمیتوانند مقصود و نیت شما را تشخیص دهند </a:t>
            </a:r>
            <a:r>
              <a:rPr lang="en-US" sz="3600" dirty="0" smtClean="0">
                <a:solidFill>
                  <a:srgbClr val="C00000"/>
                </a:solidFill>
                <a:cs typeface="B Nazanin" pitchFamily="2" charset="-78"/>
              </a:rPr>
              <a:t>. </a:t>
            </a:r>
            <a:r>
              <a:rPr lang="ar-SA" sz="3600" dirty="0" smtClean="0">
                <a:solidFill>
                  <a:srgbClr val="C00000"/>
                </a:solidFill>
                <a:cs typeface="B Nazanin" pitchFamily="2" charset="-78"/>
              </a:rPr>
              <a:t>آن ها فقط عملکردی تان را می بینند و تنها از طریق برداشتی که از آن عملکردها دارند در مورد معیارهایتان به همان خوبی نقش هایتان قضاوت می کنند نه تنها در موردآنچه انجام می دهید بلکه در مورد نحوه انجام آن کار نیز قضاوت میکنند</a:t>
            </a:r>
            <a:r>
              <a:rPr lang="en-US" sz="3600" dirty="0" smtClean="0">
                <a:solidFill>
                  <a:srgbClr val="C00000"/>
                </a:solidFill>
                <a:cs typeface="B Nazanin" pitchFamily="2" charset="-78"/>
              </a:rPr>
              <a:t>.</a:t>
            </a:r>
            <a:br>
              <a:rPr lang="en-US" sz="3600" dirty="0" smtClean="0">
                <a:solidFill>
                  <a:srgbClr val="C00000"/>
                </a:solidFill>
                <a:cs typeface="B Nazanin" pitchFamily="2" charset="-78"/>
              </a:rPr>
            </a:br>
            <a:endParaRPr lang="en-US" sz="3600" dirty="0">
              <a:solidFill>
                <a:srgbClr val="C00000"/>
              </a:solidFill>
              <a:cs typeface="B Nazanin" pitchFamily="2" charset="-78"/>
            </a:endParaRPr>
          </a:p>
        </p:txBody>
      </p:sp>
      <p:pic>
        <p:nvPicPr>
          <p:cNvPr id="3" name="Picture 2" descr="\\vmware-host\Shared Folders\Desktop\shape\4.jpg"/>
          <p:cNvPicPr/>
          <p:nvPr/>
        </p:nvPicPr>
        <p:blipFill>
          <a:blip r:embed="rId2" cstate="print"/>
          <a:srcRect/>
          <a:stretch>
            <a:fillRect/>
          </a:stretch>
        </p:blipFill>
        <p:spPr bwMode="auto">
          <a:xfrm>
            <a:off x="2362200" y="0"/>
            <a:ext cx="4371278" cy="2438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11" name="Title 10"/>
          <p:cNvSpPr>
            <a:spLocks noGrp="1"/>
          </p:cNvSpPr>
          <p:nvPr>
            <p:ph type="title"/>
          </p:nvPr>
        </p:nvSpPr>
        <p:spPr>
          <a:xfrm>
            <a:off x="381000" y="1676400"/>
            <a:ext cx="8458200" cy="5181600"/>
          </a:xfrm>
        </p:spPr>
        <p:txBody>
          <a:bodyPr>
            <a:noAutofit/>
          </a:bodyPr>
          <a:lstStyle/>
          <a:p>
            <a:pPr algn="r" rtl="1"/>
            <a:r>
              <a:rPr lang="ar-SA" sz="3200" b="1" dirty="0" smtClean="0">
                <a:solidFill>
                  <a:srgbClr val="002060"/>
                </a:solidFill>
                <a:cs typeface="B Nazanin" pitchFamily="2" charset="-78"/>
              </a:rPr>
              <a:t>شیوه برقراری ارتباط با دیگران خصوصیت ویژه برند شما است </a:t>
            </a:r>
            <a:r>
              <a:rPr lang="en-US" sz="3200" b="1" dirty="0" smtClean="0">
                <a:solidFill>
                  <a:srgbClr val="002060"/>
                </a:solidFill>
                <a:cs typeface="B Nazanin" pitchFamily="2" charset="-78"/>
              </a:rPr>
              <a:t>. </a:t>
            </a:r>
            <a:r>
              <a:rPr lang="ar-SA" sz="3200" b="1" dirty="0" smtClean="0">
                <a:solidFill>
                  <a:srgbClr val="002060"/>
                </a:solidFill>
                <a:cs typeface="B Nazanin" pitchFamily="2" charset="-78"/>
              </a:rPr>
              <a:t>این شیوه در واقع همان نسخه درونی از خصوصیات عینی مربوط به معیار ها است یعنی همان بخشی که شما را به نحو منحصر به فردی در ذهن دیگران جای میدهد</a:t>
            </a:r>
            <a:r>
              <a:rPr lang="en-US" sz="3200" b="1" dirty="0" smtClean="0">
                <a:solidFill>
                  <a:srgbClr val="002060"/>
                </a:solidFill>
                <a:cs typeface="B Nazanin" pitchFamily="2" charset="-78"/>
              </a:rPr>
              <a:t>.</a:t>
            </a:r>
            <a:r>
              <a:rPr lang="ar-SA" sz="3200" b="1" dirty="0" smtClean="0">
                <a:solidFill>
                  <a:srgbClr val="002060"/>
                </a:solidFill>
                <a:cs typeface="B Nazanin" pitchFamily="2" charset="-78"/>
              </a:rPr>
              <a:t> کلماتی که افراد برای توصیف درباره ارکان شیوه برندی خود به کار می برند غالباً دارای بار عاطفی عمیقی است</a:t>
            </a:r>
            <a:r>
              <a:rPr lang="en-US" sz="3200" b="1" dirty="0" smtClean="0">
                <a:solidFill>
                  <a:srgbClr val="002060"/>
                </a:solidFill>
                <a:cs typeface="B Nazanin" pitchFamily="2" charset="-78"/>
              </a:rPr>
              <a:t>.</a:t>
            </a:r>
            <a:r>
              <a:rPr lang="ar-SA" sz="3200" b="1" dirty="0" smtClean="0">
                <a:solidFill>
                  <a:srgbClr val="002060"/>
                </a:solidFill>
                <a:cs typeface="B Nazanin" pitchFamily="2" charset="-78"/>
              </a:rPr>
              <a:t>کلماتی نظیر دوستانه، خومانی، پرشور ، پرقدرت ، استادانه ، جالب ، فعال ، درون گرا، برون گرا، مهار کننده، پر هیجان، صادقانه، یا طرفدارانه</a:t>
            </a:r>
            <a:r>
              <a:rPr lang="en-US" sz="3200" b="1" dirty="0" smtClean="0">
                <a:solidFill>
                  <a:srgbClr val="002060"/>
                </a:solidFill>
                <a:cs typeface="B Nazanin" pitchFamily="2" charset="-78"/>
              </a:rPr>
              <a:t>.</a:t>
            </a:r>
            <a:r>
              <a:rPr lang="en-US" sz="3200" b="1" dirty="0" smtClean="0">
                <a:solidFill>
                  <a:srgbClr val="002060"/>
                </a:solidFill>
                <a:cs typeface="B Nazanin" pitchFamily="2" charset="-78"/>
              </a:rPr>
              <a:t/>
            </a:r>
            <a:br>
              <a:rPr lang="en-US" sz="3200" b="1" dirty="0" smtClean="0">
                <a:solidFill>
                  <a:srgbClr val="002060"/>
                </a:solidFill>
                <a:cs typeface="B Nazanin" pitchFamily="2" charset="-78"/>
              </a:rPr>
            </a:br>
            <a:endParaRPr lang="en-US" sz="3200" b="1" dirty="0">
              <a:solidFill>
                <a:srgbClr val="002060"/>
              </a:solidFill>
              <a:cs typeface="B Nazanin" pitchFamily="2" charset="-78"/>
            </a:endParaRPr>
          </a:p>
        </p:txBody>
      </p:sp>
      <p:sp>
        <p:nvSpPr>
          <p:cNvPr id="12" name="Text Placeholder 11"/>
          <p:cNvSpPr>
            <a:spLocks noGrp="1"/>
          </p:cNvSpPr>
          <p:nvPr>
            <p:ph type="body" idx="1"/>
          </p:nvPr>
        </p:nvSpPr>
        <p:spPr>
          <a:xfrm>
            <a:off x="685800" y="533400"/>
            <a:ext cx="7772400" cy="673100"/>
          </a:xfrm>
        </p:spPr>
        <p:txBody>
          <a:bodyPr>
            <a:normAutofit/>
          </a:bodyPr>
          <a:lstStyle/>
          <a:p>
            <a:pPr algn="ctr" rtl="1"/>
            <a:r>
              <a:rPr lang="ar-SA" sz="3600" b="1" dirty="0" smtClean="0">
                <a:solidFill>
                  <a:srgbClr val="C00000"/>
                </a:solidFill>
                <a:effectLst>
                  <a:outerShdw blurRad="38100" dist="38100" dir="2700000" algn="tl">
                    <a:srgbClr val="000000">
                      <a:alpha val="43137"/>
                    </a:srgbClr>
                  </a:outerShdw>
                </a:effectLst>
                <a:cs typeface="B Nazanin" pitchFamily="2" charset="-78"/>
              </a:rPr>
              <a:t>شیوه ها</a:t>
            </a:r>
            <a:r>
              <a:rPr lang="en-US" sz="3600" b="1" dirty="0" smtClean="0">
                <a:solidFill>
                  <a:srgbClr val="C00000"/>
                </a:solidFill>
                <a:effectLst>
                  <a:outerShdw blurRad="38100" dist="38100" dir="2700000" algn="tl">
                    <a:srgbClr val="000000">
                      <a:alpha val="43137"/>
                    </a:srgbClr>
                  </a:outerShdw>
                </a:effectLst>
                <a:cs typeface="B Nazanin" pitchFamily="2" charset="-78"/>
              </a:rPr>
              <a:t>:</a:t>
            </a:r>
            <a:r>
              <a:rPr lang="ar-SA" sz="3600" b="1" dirty="0" smtClean="0">
                <a:solidFill>
                  <a:srgbClr val="C00000"/>
                </a:solidFill>
                <a:effectLst>
                  <a:outerShdw blurRad="38100" dist="38100" dir="2700000" algn="tl">
                    <a:srgbClr val="000000">
                      <a:alpha val="43137"/>
                    </a:srgbClr>
                  </a:outerShdw>
                </a:effectLst>
                <a:cs typeface="B Nazanin" pitchFamily="2" charset="-78"/>
              </a:rPr>
              <a:t>چطور با دیگران ارتباط برقرار می کنید</a:t>
            </a:r>
            <a:endParaRPr lang="en-US" sz="3600" dirty="0">
              <a:solidFill>
                <a:srgbClr val="C00000"/>
              </a:solidFill>
              <a:effectLst>
                <a:outerShdw blurRad="38100" dist="38100" dir="2700000" algn="tl">
                  <a:srgbClr val="000000">
                    <a:alpha val="43137"/>
                  </a:srgbClr>
                </a:outerShdw>
              </a:effectLst>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81000" y="4419600"/>
            <a:ext cx="8229600" cy="2438400"/>
          </a:xfrm>
        </p:spPr>
        <p:txBody>
          <a:bodyPr>
            <a:noAutofit/>
          </a:bodyPr>
          <a:lstStyle/>
          <a:p>
            <a:pPr algn="r" rtl="1"/>
            <a:r>
              <a:rPr lang="ar-SA" sz="2800" dirty="0" smtClean="0">
                <a:solidFill>
                  <a:srgbClr val="002060"/>
                </a:solidFill>
                <a:cs typeface="B Nazanin" pitchFamily="2" charset="-78"/>
              </a:rPr>
              <a:t>در حقیقت این مساله عجیبی نیست که افراد برندهای متفاوت را در چهار چوب یک شیوه برای خود تعریف کنند (این برندها شامل افراد و تجربیاتی می شود که افراد با آن ها روبرو هستند)گاهی یک فرد به نظر ما واقعاً دوست داشتنی می آید و فردی دیگر شوخ طبع و جذاب ، یا کسل کنده و ملال آور </a:t>
            </a:r>
            <a:r>
              <a:rPr lang="en-US" sz="2800" dirty="0" smtClean="0">
                <a:solidFill>
                  <a:srgbClr val="002060"/>
                </a:solidFill>
                <a:cs typeface="B Nazanin" pitchFamily="2" charset="-78"/>
              </a:rPr>
              <a:t>. </a:t>
            </a:r>
            <a:r>
              <a:rPr lang="ar-SA" sz="2800" dirty="0" smtClean="0">
                <a:solidFill>
                  <a:srgbClr val="002060"/>
                </a:solidFill>
                <a:cs typeface="B Nazanin" pitchFamily="2" charset="-78"/>
              </a:rPr>
              <a:t>برخی انعطاف پذیر هستند و برخی دیگر متکبر و مغرور ، بعضی شاد و سرزنده هستند و بعضی دیگر محتاط و مراقب و یا حتی خلاق و مبتکر</a:t>
            </a:r>
            <a:r>
              <a:rPr lang="en-US" sz="2800" dirty="0" smtClean="0">
                <a:solidFill>
                  <a:srgbClr val="002060"/>
                </a:solidFill>
                <a:cs typeface="B Nazanin" pitchFamily="2" charset="-78"/>
              </a:rPr>
              <a:t>.</a:t>
            </a:r>
            <a:r>
              <a:rPr lang="ar-SA" sz="2800" dirty="0" smtClean="0">
                <a:solidFill>
                  <a:srgbClr val="002060"/>
                </a:solidFill>
                <a:cs typeface="B Nazanin" pitchFamily="2" charset="-78"/>
              </a:rPr>
              <a:t>اگر چه هر یک از این صفات را برای توصیف شخصیت یک فرد به کار می بریم، اما نکته قابل ذکر این است که همه این صفات در اصل عناصر سازنده همان یک شیوه ای است که در ارتباط با همه به کار می بریم</a:t>
            </a:r>
            <a:r>
              <a:rPr lang="en-US" sz="2800" dirty="0" smtClean="0">
                <a:solidFill>
                  <a:srgbClr val="002060"/>
                </a:solidFill>
                <a:cs typeface="B Nazanin" pitchFamily="2" charset="-78"/>
              </a:rPr>
              <a:t>.</a:t>
            </a:r>
            <a:br>
              <a:rPr lang="en-US" sz="2800" dirty="0" smtClean="0">
                <a:solidFill>
                  <a:srgbClr val="002060"/>
                </a:solidFill>
                <a:cs typeface="B Nazanin" pitchFamily="2" charset="-78"/>
              </a:rPr>
            </a:br>
            <a:endParaRPr lang="en-US" sz="2800" dirty="0">
              <a:solidFill>
                <a:srgbClr val="002060"/>
              </a:solidFill>
              <a:cs typeface="B Nazanin" pitchFamily="2" charset="-78"/>
            </a:endParaRPr>
          </a:p>
        </p:txBody>
      </p:sp>
      <p:pic>
        <p:nvPicPr>
          <p:cNvPr id="5" name="Picture 4" descr="\\vmware-host\Shared Folders\Desktop\shape\8.jpg"/>
          <p:cNvPicPr/>
          <p:nvPr/>
        </p:nvPicPr>
        <p:blipFill>
          <a:blip r:embed="rId2" cstate="print"/>
          <a:srcRect/>
          <a:stretch>
            <a:fillRect/>
          </a:stretch>
        </p:blipFill>
        <p:spPr bwMode="auto">
          <a:xfrm>
            <a:off x="2286000" y="-1143000"/>
            <a:ext cx="4285920" cy="2971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Title 1"/>
          <p:cNvSpPr txBox="1">
            <a:spLocks/>
          </p:cNvSpPr>
          <p:nvPr/>
        </p:nvSpPr>
        <p:spPr>
          <a:xfrm>
            <a:off x="685800" y="609600"/>
            <a:ext cx="7772400" cy="2514600"/>
          </a:xfrm>
          <a:prstGeom prst="rect">
            <a:avLst/>
          </a:prstGeom>
        </p:spPr>
        <p:txBody>
          <a:bodyPr vert="horz"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6600" b="1" i="0" u="none" strike="noStrike" kern="1200" cap="none" spc="0" normalizeH="0" baseline="0" noProof="0" dirty="0" smtClean="0">
                <a:ln>
                  <a:noFill/>
                </a:ln>
                <a:solidFill>
                  <a:srgbClr val="C00000"/>
                </a:solidFill>
                <a:uLnTx/>
                <a:uFillTx/>
                <a:latin typeface="+mj-lt"/>
                <a:ea typeface="+mj-ea"/>
                <a:cs typeface="B Titr" pitchFamily="2" charset="-78"/>
              </a:rPr>
              <a:t>خلق هویت شخصی</a:t>
            </a:r>
          </a:p>
          <a:p>
            <a:pPr lvl="0" algn="ctr" rtl="1">
              <a:spcBef>
                <a:spcPct val="0"/>
              </a:spcBef>
            </a:pPr>
            <a:r>
              <a:rPr lang="fa-IR" sz="4000" b="1" dirty="0" smtClean="0">
                <a:solidFill>
                  <a:srgbClr val="002060"/>
                </a:solidFill>
                <a:cs typeface="B Titr" pitchFamily="2" charset="-78"/>
              </a:rPr>
              <a:t>برند سازی فردی</a:t>
            </a:r>
            <a:endParaRPr kumimoji="0" lang="en-US" sz="4000" b="1" i="0" u="none" strike="noStrike" kern="1200" cap="none" spc="0" normalizeH="0" baseline="0" noProof="0" dirty="0">
              <a:ln>
                <a:noFill/>
              </a:ln>
              <a:solidFill>
                <a:srgbClr val="002060"/>
              </a:solidFill>
              <a:uLnTx/>
              <a:uFillTx/>
              <a:latin typeface="+mj-lt"/>
              <a:ea typeface="+mj-ea"/>
              <a:cs typeface="B Titr" pitchFamily="2" charset="-78"/>
            </a:endParaRPr>
          </a:p>
        </p:txBody>
      </p:sp>
      <p:pic>
        <p:nvPicPr>
          <p:cNvPr id="4" name="Picture 4" descr="\\vmware-host\Shared Folders\Desktop\images۶.jpg"/>
          <p:cNvPicPr>
            <a:picLocks noChangeAspect="1" noChangeArrowheads="1"/>
          </p:cNvPicPr>
          <p:nvPr/>
        </p:nvPicPr>
        <p:blipFill>
          <a:blip r:embed="rId2" cstate="print"/>
          <a:srcRect/>
          <a:stretch>
            <a:fillRect/>
          </a:stretch>
        </p:blipFill>
        <p:spPr bwMode="auto">
          <a:xfrm>
            <a:off x="2590800" y="3331028"/>
            <a:ext cx="3886200" cy="3053443"/>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0"/>
            <a:ext cx="8229600" cy="1143000"/>
          </a:xfrm>
        </p:spPr>
        <p:txBody>
          <a:bodyPr>
            <a:noAutofit/>
          </a:bodyPr>
          <a:lstStyle/>
          <a:p>
            <a:pPr algn="just" rtl="1"/>
            <a:r>
              <a:rPr lang="ar-SA" sz="2800" dirty="0" smtClean="0">
                <a:cs typeface="B Nazanin" pitchFamily="2" charset="-78"/>
              </a:rPr>
              <a:t>نقص عمده ای که در بسیاری از تحلیل های مربوط به برندها به چشم </a:t>
            </a:r>
            <a:r>
              <a:rPr lang="fa-IR" sz="2800" dirty="0" smtClean="0">
                <a:cs typeface="B Nazanin" pitchFamily="2" charset="-78"/>
              </a:rPr>
              <a:t>       </a:t>
            </a:r>
            <a:r>
              <a:rPr lang="ar-SA" sz="2800" dirty="0" smtClean="0">
                <a:cs typeface="B Nazanin" pitchFamily="2" charset="-78"/>
              </a:rPr>
              <a:t>می خورد</a:t>
            </a:r>
            <a:r>
              <a:rPr lang="fa-IR" sz="2800" dirty="0" smtClean="0">
                <a:cs typeface="B Nazanin" pitchFamily="2" charset="-78"/>
              </a:rPr>
              <a:t> </a:t>
            </a:r>
            <a:r>
              <a:rPr lang="ar-SA" sz="2800" dirty="0" smtClean="0">
                <a:cs typeface="B Nazanin" pitchFamily="2" charset="-78"/>
              </a:rPr>
              <a:t>که بیشتر شامل تطبیق نتایج و مشاهدات برندهای تجاری با کاربردهای فردی است</a:t>
            </a:r>
            <a:r>
              <a:rPr lang="en-US" sz="2800" dirty="0" smtClean="0">
                <a:cs typeface="B Nazanin" pitchFamily="2" charset="-78"/>
              </a:rPr>
              <a:t> </a:t>
            </a:r>
            <a:r>
              <a:rPr lang="ar-SA" sz="2800" dirty="0" smtClean="0">
                <a:cs typeface="B Nazanin" pitchFamily="2" charset="-78"/>
              </a:rPr>
              <a:t>ماهیت یک بعدی برندها است</a:t>
            </a:r>
            <a:r>
              <a:rPr lang="en-US" sz="2800" dirty="0" smtClean="0">
                <a:cs typeface="B Nazanin" pitchFamily="2" charset="-78"/>
              </a:rPr>
              <a:t>.</a:t>
            </a:r>
            <a:br>
              <a:rPr lang="en-US" sz="2800" dirty="0" smtClean="0">
                <a:cs typeface="B Nazanin" pitchFamily="2" charset="-78"/>
              </a:rPr>
            </a:br>
            <a:endParaRPr lang="en-US" sz="2800" dirty="0">
              <a:cs typeface="B Nazanin" pitchFamily="2" charset="-78"/>
            </a:endParaRPr>
          </a:p>
        </p:txBody>
      </p:sp>
      <p:pic>
        <p:nvPicPr>
          <p:cNvPr id="3" name="Picture 2" descr="\\vmware-host\Shared Folders\Desktop\shape\5.jpg"/>
          <p:cNvPicPr/>
          <p:nvPr/>
        </p:nvPicPr>
        <p:blipFill>
          <a:blip r:embed="rId2" cstate="print"/>
          <a:srcRect/>
          <a:stretch>
            <a:fillRect/>
          </a:stretch>
        </p:blipFill>
        <p:spPr bwMode="auto">
          <a:xfrm>
            <a:off x="1371600" y="0"/>
            <a:ext cx="6651378" cy="49530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3399">
            <a:alpha val="65000"/>
          </a:srgb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762000" y="1219200"/>
            <a:ext cx="7772400" cy="1362075"/>
          </a:xfrm>
        </p:spPr>
        <p:txBody>
          <a:bodyPr>
            <a:noAutofit/>
          </a:bodyPr>
          <a:lstStyle/>
          <a:p>
            <a:pPr algn="just" rtl="1"/>
            <a:r>
              <a:rPr lang="ar-SA" sz="3200" b="0" dirty="0" smtClean="0">
                <a:cs typeface="B Nazanin" pitchFamily="2" charset="-78"/>
              </a:rPr>
              <a:t>در صحنه زندگی ، افراد دائماً با موقعیت هایی روبرو می شوند که ایجاب می کند به گونه ای عمل کنند که مطابق با ارزش هایشان نیست</a:t>
            </a:r>
            <a:r>
              <a:rPr lang="en-US" sz="3200" b="0" dirty="0" smtClean="0">
                <a:cs typeface="B Nazanin" pitchFamily="2" charset="-78"/>
              </a:rPr>
              <a:t>.</a:t>
            </a:r>
            <a:r>
              <a:rPr lang="ar-SA" sz="3200" b="0" dirty="0" smtClean="0">
                <a:cs typeface="B Nazanin" pitchFamily="2" charset="-78"/>
              </a:rPr>
              <a:t>این نوع سازش باعث می شود که افراد در موقعیت های غیر منتظره درباره مسائل قضاوت کنند</a:t>
            </a:r>
            <a:r>
              <a:rPr lang="en-US" sz="3200" b="0" dirty="0" smtClean="0">
                <a:cs typeface="B Nazanin" pitchFamily="2" charset="-78"/>
              </a:rPr>
              <a:t>.</a:t>
            </a:r>
            <a:r>
              <a:rPr lang="ar-SA" sz="3200" b="0" dirty="0" smtClean="0">
                <a:cs typeface="B Nazanin" pitchFamily="2" charset="-78"/>
              </a:rPr>
              <a:t>اما برای آن ها آسان تر این است که بر طبق ارزش های شما پیش روند به شرط اینکه ارزش هایتان را کاملاً مشخص سازید و به آن ها نشان دهید که چطور می توانند این ارزش ها را در جهت ساختن برندتان در نظر گیرند</a:t>
            </a:r>
            <a:r>
              <a:rPr lang="en-US" sz="3200" b="0" dirty="0" smtClean="0">
                <a:cs typeface="B Nazanin" pitchFamily="2" charset="-78"/>
              </a:rPr>
              <a:t>.</a:t>
            </a:r>
            <a:br>
              <a:rPr lang="en-US" sz="3200" b="0" dirty="0" smtClean="0">
                <a:cs typeface="B Nazanin" pitchFamily="2" charset="-78"/>
              </a:rPr>
            </a:br>
            <a:endParaRPr lang="en-US" sz="3200" b="0" dirty="0">
              <a:cs typeface="B Nazanin" pitchFamily="2" charset="-78"/>
            </a:endParaRPr>
          </a:p>
        </p:txBody>
      </p:sp>
      <p:sp>
        <p:nvSpPr>
          <p:cNvPr id="4" name="Text Placeholder 3"/>
          <p:cNvSpPr>
            <a:spLocks noGrp="1"/>
          </p:cNvSpPr>
          <p:nvPr>
            <p:ph type="body" idx="1"/>
          </p:nvPr>
        </p:nvSpPr>
        <p:spPr>
          <a:xfrm>
            <a:off x="685800" y="381001"/>
            <a:ext cx="7772400" cy="990600"/>
          </a:xfrm>
        </p:spPr>
        <p:txBody>
          <a:bodyPr>
            <a:normAutofit/>
          </a:bodyPr>
          <a:lstStyle/>
          <a:p>
            <a:pPr algn="ctr" rtl="1"/>
            <a:r>
              <a:rPr lang="ar-SA" sz="3600" b="1" dirty="0" smtClean="0">
                <a:solidFill>
                  <a:schemeClr val="tx1"/>
                </a:solidFill>
                <a:effectLst>
                  <a:outerShdw blurRad="38100" dist="38100" dir="2700000" algn="tl">
                    <a:srgbClr val="000000">
                      <a:alpha val="43137"/>
                    </a:srgbClr>
                  </a:outerShdw>
                </a:effectLst>
                <a:cs typeface="B Nazanin" pitchFamily="2" charset="-78"/>
              </a:rPr>
              <a:t>نمایی از ارزش های برندی</a:t>
            </a:r>
            <a:endParaRPr lang="en-US" sz="3600" b="1" dirty="0" smtClean="0">
              <a:solidFill>
                <a:schemeClr val="tx1"/>
              </a:solidFill>
              <a:effectLst>
                <a:outerShdw blurRad="38100" dist="38100" dir="2700000" algn="tl">
                  <a:srgbClr val="000000">
                    <a:alpha val="43137"/>
                  </a:srgbClr>
                </a:outerShdw>
              </a:effectLst>
              <a:cs typeface="B Nazanin" pitchFamily="2" charset="-78"/>
            </a:endParaRPr>
          </a:p>
          <a:p>
            <a:pPr algn="ctr" rtl="1"/>
            <a:endParaRPr lang="en-US" sz="3600" b="1" dirty="0">
              <a:solidFill>
                <a:schemeClr val="tx1"/>
              </a:solidFill>
              <a:effectLst>
                <a:outerShdw blurRad="38100" dist="38100" dir="2700000" algn="tl">
                  <a:srgbClr val="000000">
                    <a:alpha val="43137"/>
                  </a:srgbClr>
                </a:outerShdw>
              </a:effectLst>
              <a:cs typeface="B Nazanin"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CFF66"/>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5943600"/>
          </a:xfrm>
        </p:spPr>
        <p:txBody>
          <a:bodyPr>
            <a:normAutofit fontScale="90000"/>
          </a:bodyPr>
          <a:lstStyle/>
          <a:p>
            <a:pPr algn="r" rtl="1">
              <a:lnSpc>
                <a:spcPct val="150000"/>
              </a:lnSpc>
            </a:pPr>
            <a:r>
              <a:rPr lang="ar-SA" dirty="0" smtClean="0">
                <a:solidFill>
                  <a:srgbClr val="002060"/>
                </a:solidFill>
                <a:cs typeface="B Nazanin" pitchFamily="2" charset="-78"/>
              </a:rPr>
              <a:t>بخش مهمی در ساختن برند فردی به شناساندن ارزش های شما می پردازد به چه چیز اعتقاد دارید یا ندارید ، چه حقیقتی را باور دارید یا ندارید ، چه چیز برایتان اهمیت دارد، به چه چیز احترام </a:t>
            </a:r>
            <a:r>
              <a:rPr lang="ar-SA" dirty="0" smtClean="0">
                <a:solidFill>
                  <a:srgbClr val="002060"/>
                </a:solidFill>
                <a:cs typeface="B Nazanin" pitchFamily="2" charset="-78"/>
              </a:rPr>
              <a:t>می </a:t>
            </a:r>
            <a:r>
              <a:rPr lang="ar-SA" dirty="0" smtClean="0">
                <a:solidFill>
                  <a:srgbClr val="002060"/>
                </a:solidFill>
                <a:cs typeface="B Nazanin" pitchFamily="2" charset="-78"/>
              </a:rPr>
              <a:t>گذارید و به چه چیز احترام نمی گذارید و در نهایت هم برای رسیدن به اهدافتان دوست دارید چه کار هایی را انجام دهید و چه کارهایی را انجام ندهید</a:t>
            </a:r>
            <a:r>
              <a:rPr lang="en-US" dirty="0" smtClean="0">
                <a:solidFill>
                  <a:srgbClr val="002060"/>
                </a:solidFill>
                <a:cs typeface="B Nazanin" pitchFamily="2" charset="-78"/>
              </a:rPr>
              <a:t>.</a:t>
            </a:r>
            <a:br>
              <a:rPr lang="en-US" dirty="0" smtClean="0">
                <a:solidFill>
                  <a:srgbClr val="002060"/>
                </a:solidFill>
                <a:cs typeface="B Nazanin" pitchFamily="2" charset="-78"/>
              </a:rPr>
            </a:br>
            <a:endParaRPr lang="en-US" dirty="0">
              <a:solidFill>
                <a:srgbClr val="002060"/>
              </a:solidFill>
              <a:cs typeface="B Nazanin"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8080">
            <a:alpha val="67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0"/>
            <a:ext cx="8229600" cy="3124200"/>
          </a:xfrm>
        </p:spPr>
        <p:txBody>
          <a:bodyPr>
            <a:noAutofit/>
          </a:bodyPr>
          <a:lstStyle/>
          <a:p>
            <a:pPr algn="r" rtl="1"/>
            <a:r>
              <a:rPr lang="ar-SA" sz="3200" dirty="0" smtClean="0">
                <a:solidFill>
                  <a:srgbClr val="002060"/>
                </a:solidFill>
                <a:cs typeface="B Nazanin" pitchFamily="2" charset="-78"/>
              </a:rPr>
              <a:t>از طریق این جدول</a:t>
            </a:r>
            <a:r>
              <a:rPr lang="en-US" sz="3200" dirty="0" smtClean="0">
                <a:solidFill>
                  <a:srgbClr val="002060"/>
                </a:solidFill>
                <a:cs typeface="B Nazanin" pitchFamily="2" charset="-78"/>
              </a:rPr>
              <a:t> </a:t>
            </a:r>
            <a:r>
              <a:rPr lang="ar-SA" sz="3200" dirty="0" smtClean="0">
                <a:solidFill>
                  <a:srgbClr val="002060"/>
                </a:solidFill>
                <a:cs typeface="B Nazanin" pitchFamily="2" charset="-78"/>
              </a:rPr>
              <a:t>نمایی از ارزشهای برند فردی</a:t>
            </a:r>
            <a:r>
              <a:rPr lang="fa-IR" sz="3200" dirty="0" smtClean="0">
                <a:solidFill>
                  <a:srgbClr val="002060"/>
                </a:solidFill>
                <a:cs typeface="B Nazanin" pitchFamily="2" charset="-78"/>
              </a:rPr>
              <a:t> </a:t>
            </a:r>
            <a:r>
              <a:rPr lang="ar-SA" sz="3200" dirty="0" smtClean="0">
                <a:solidFill>
                  <a:srgbClr val="002060"/>
                </a:solidFill>
                <a:cs typeface="B Nazanin" pitchFamily="2" charset="-78"/>
              </a:rPr>
              <a:t>به شما کمک می کنیم تا به عنوان یک عضو فعال صنعت بانکداری و بیمه:</a:t>
            </a:r>
            <a:r>
              <a:rPr lang="en-US" sz="3200" dirty="0" smtClean="0">
                <a:solidFill>
                  <a:srgbClr val="002060"/>
                </a:solidFill>
                <a:cs typeface="B Nazanin" pitchFamily="2" charset="-78"/>
              </a:rPr>
              <a:t/>
            </a:r>
            <a:br>
              <a:rPr lang="en-US" sz="3200" dirty="0" smtClean="0">
                <a:solidFill>
                  <a:srgbClr val="002060"/>
                </a:solidFill>
                <a:cs typeface="B Nazanin" pitchFamily="2" charset="-78"/>
              </a:rPr>
            </a:br>
            <a:r>
              <a:rPr lang="en-US" sz="3200" dirty="0" smtClean="0">
                <a:solidFill>
                  <a:srgbClr val="002060"/>
                </a:solidFill>
                <a:cs typeface="B Nazanin" pitchFamily="2" charset="-78"/>
              </a:rPr>
              <a:t>-</a:t>
            </a:r>
            <a:r>
              <a:rPr lang="ar-SA" sz="3200" dirty="0" smtClean="0">
                <a:solidFill>
                  <a:srgbClr val="002060"/>
                </a:solidFill>
                <a:cs typeface="B Nazanin" pitchFamily="2" charset="-78"/>
              </a:rPr>
              <a:t>هفت مورد از ارزشهایی که برایتان بیشتر اولویت دارند را مشخص کنید</a:t>
            </a:r>
            <a:r>
              <a:rPr lang="en-US" sz="3200" dirty="0" smtClean="0">
                <a:solidFill>
                  <a:srgbClr val="002060"/>
                </a:solidFill>
                <a:cs typeface="B Nazanin" pitchFamily="2" charset="-78"/>
              </a:rPr>
              <a:t>.</a:t>
            </a:r>
            <a:br>
              <a:rPr lang="en-US" sz="3200" dirty="0" smtClean="0">
                <a:solidFill>
                  <a:srgbClr val="002060"/>
                </a:solidFill>
                <a:cs typeface="B Nazanin" pitchFamily="2" charset="-78"/>
              </a:rPr>
            </a:br>
            <a:r>
              <a:rPr lang="en-US" sz="3200" dirty="0" smtClean="0">
                <a:solidFill>
                  <a:srgbClr val="002060"/>
                </a:solidFill>
                <a:cs typeface="B Nazanin" pitchFamily="2" charset="-78"/>
              </a:rPr>
              <a:t>-</a:t>
            </a:r>
            <a:r>
              <a:rPr lang="ar-SA" sz="3200" dirty="0" smtClean="0">
                <a:solidFill>
                  <a:srgbClr val="002060"/>
                </a:solidFill>
                <a:cs typeface="B Nazanin" pitchFamily="2" charset="-78"/>
              </a:rPr>
              <a:t>بین ارزشهای واقعی (ارزشهایی که واقعا براساس آنها عمل میکنید)و ارزشهای ایده آلتان تمایز قائل شوید</a:t>
            </a:r>
            <a:r>
              <a:rPr lang="en-US" sz="3200" dirty="0" smtClean="0">
                <a:solidFill>
                  <a:srgbClr val="002060"/>
                </a:solidFill>
                <a:cs typeface="B Nazanin" pitchFamily="2" charset="-78"/>
              </a:rPr>
              <a:t>.</a:t>
            </a:r>
            <a:br>
              <a:rPr lang="en-US" sz="3200" dirty="0" smtClean="0">
                <a:solidFill>
                  <a:srgbClr val="002060"/>
                </a:solidFill>
                <a:cs typeface="B Nazanin" pitchFamily="2" charset="-78"/>
              </a:rPr>
            </a:br>
            <a:r>
              <a:rPr lang="en-US" sz="3200" dirty="0" smtClean="0">
                <a:solidFill>
                  <a:srgbClr val="002060"/>
                </a:solidFill>
                <a:cs typeface="B Nazanin" pitchFamily="2" charset="-78"/>
              </a:rPr>
              <a:t>-</a:t>
            </a:r>
            <a:r>
              <a:rPr lang="ar-SA" sz="3200" dirty="0" smtClean="0">
                <a:solidFill>
                  <a:srgbClr val="002060"/>
                </a:solidFill>
                <a:cs typeface="B Nazanin" pitchFamily="2" charset="-78"/>
              </a:rPr>
              <a:t>درگیری های درونی که با خود دارید را کاهش دهید</a:t>
            </a:r>
            <a:r>
              <a:rPr lang="en-US" sz="3200" dirty="0" smtClean="0">
                <a:solidFill>
                  <a:srgbClr val="002060"/>
                </a:solidFill>
                <a:cs typeface="B Nazanin" pitchFamily="2" charset="-78"/>
              </a:rPr>
              <a:t>.</a:t>
            </a:r>
            <a:br>
              <a:rPr lang="en-US" sz="3200" dirty="0" smtClean="0">
                <a:solidFill>
                  <a:srgbClr val="002060"/>
                </a:solidFill>
                <a:cs typeface="B Nazanin" pitchFamily="2" charset="-78"/>
              </a:rPr>
            </a:br>
            <a:r>
              <a:rPr lang="en-US" sz="3200" dirty="0" smtClean="0">
                <a:solidFill>
                  <a:srgbClr val="002060"/>
                </a:solidFill>
                <a:cs typeface="B Nazanin" pitchFamily="2" charset="-78"/>
              </a:rPr>
              <a:t>-</a:t>
            </a:r>
            <a:r>
              <a:rPr lang="ar-SA" sz="3200" dirty="0" smtClean="0">
                <a:solidFill>
                  <a:srgbClr val="002060"/>
                </a:solidFill>
                <a:cs typeface="B Nazanin" pitchFamily="2" charset="-78"/>
              </a:rPr>
              <a:t>یاد بگیرید که براساس اولویت ارزشهایتان بهترین تصمیمات را در زندگی فردی و شغلیتان بگیرید</a:t>
            </a:r>
            <a:r>
              <a:rPr lang="en-US" sz="3200" dirty="0" smtClean="0">
                <a:solidFill>
                  <a:srgbClr val="002060"/>
                </a:solidFill>
                <a:cs typeface="B Nazanin" pitchFamily="2" charset="-78"/>
              </a:rPr>
              <a:t>. </a:t>
            </a:r>
            <a:br>
              <a:rPr lang="en-US" sz="3200" dirty="0" smtClean="0">
                <a:solidFill>
                  <a:srgbClr val="002060"/>
                </a:solidFill>
                <a:cs typeface="B Nazanin" pitchFamily="2" charset="-78"/>
              </a:rPr>
            </a:br>
            <a:endParaRPr lang="en-US" sz="3200" dirty="0">
              <a:solidFill>
                <a:srgbClr val="002060"/>
              </a:solidFill>
              <a:cs typeface="B Nazanin"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FF">
            <a:alpha val="37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6324600"/>
          </a:xfrm>
        </p:spPr>
        <p:txBody>
          <a:bodyPr>
            <a:noAutofit/>
          </a:bodyPr>
          <a:lstStyle/>
          <a:p>
            <a:pPr algn="r" rtl="1"/>
            <a:r>
              <a:rPr lang="ar-SA" sz="2400" dirty="0" smtClean="0">
                <a:solidFill>
                  <a:srgbClr val="002060"/>
                </a:solidFill>
                <a:cs typeface="B Nazanin" pitchFamily="2" charset="-78"/>
              </a:rPr>
              <a:t>رضایت خانواده(خواهان تفاهم داشتن ، احترام گذاشتن ، هماهنگ بودن)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دوستی ( صمیمت ، مراقبت ، حمایت)</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سخاوت ( با کمال رضایت پول و وقت در اختیار دیگران گذاشتن)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سلامتی ( داشتن تناسب اندام و توانایی لازم ، به دور از هرگونه بیماری)</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استقلال(داشتن اعتماد به نفس ، مستقل عمل کردن)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تأثیر گذار بودن(خواهان شکل دادن ایده ها و شیوه های دیگران)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تناسب روحی( خواهان داشتن آرامش درونی)</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صداقت( راستگویی ، یکرنگی ، پایبندی به ارزش ها)</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یادگیری ( بالندگی ، معرفت ، شناخت)</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وفاداری( وظیفه ، تعهد ، احترام)</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طبیعت ( مراقبت کردن و پاس داشتن محیط زیست)</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نظم( انسجام ، همبستگی ، استحکام)</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پیشرفت فردی( ترقی ، دست یافتن به توانایی های بالقوه)</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خوشی( لذت ، سرگرمی ، شادابی)</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قدرت( افراد و شرایط را تحت تأثیر ونفوذ خود قرار دادن)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endParaRPr lang="en-US" sz="2400" dirty="0">
              <a:solidFill>
                <a:srgbClr val="002060"/>
              </a:solidFill>
              <a:cs typeface="B Nazanin"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FF">
            <a:alpha val="1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276600"/>
            <a:ext cx="8229600" cy="3276600"/>
          </a:xfrm>
        </p:spPr>
        <p:txBody>
          <a:bodyPr>
            <a:noAutofit/>
          </a:bodyPr>
          <a:lstStyle/>
          <a:p>
            <a:pPr algn="r" rtl="1"/>
            <a:r>
              <a:rPr lang="ar-SA" sz="2400" dirty="0" smtClean="0">
                <a:solidFill>
                  <a:srgbClr val="002060"/>
                </a:solidFill>
                <a:cs typeface="B Nazanin" pitchFamily="2" charset="-78"/>
              </a:rPr>
              <a:t>حیثیت( موقعیت های مشهود ، مرتبه ، مقام)</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کیفیت( برتری ، استانداردهای بالا، کمترین خطا)</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تایید( احترام ، تقدیر، سپاس)</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مسئولیت ( خواهان مسئولیت پذیری، معتبر بودن ؛ به کمال رسیدن)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امنیت( در همه چیز و همه جا احساس آرامش کردن)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خدمت رسانی ( خواهان کمک به دیگران ، بهبود وضع جامعه)</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احترام به خویشتن( به خود بالیدن، برای خود ارزش قائل شدن)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معنویت ( اعتقاد داشتن به نیرویی قوی تر و یا خدا)</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پایداری( تداوم داشتن ، قابل پیش بینی بودن)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صبر ( کاملاً در خدمت افراد، نظرات و ارزش هایشان بودن)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سنت( پاس داشتن گذشته و آداب و رسوم مربوط به آن)</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تنوع ( ثروت مادی، دارایی ، وفور نعمت)</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دانایی( خواهان شناخت زندگی ، بهره بردن از یک قضاوت منطقی)</a:t>
            </a:r>
            <a:r>
              <a:rPr lang="en-US" sz="2400" dirty="0" smtClean="0">
                <a:solidFill>
                  <a:srgbClr val="002060"/>
                </a:solidFill>
                <a:cs typeface="B Nazanin" pitchFamily="2" charset="-78"/>
              </a:rPr>
              <a:t/>
            </a:r>
            <a:br>
              <a:rPr lang="en-US" sz="2400" dirty="0" smtClean="0">
                <a:solidFill>
                  <a:srgbClr val="002060"/>
                </a:solidFill>
                <a:cs typeface="B Nazanin" pitchFamily="2" charset="-78"/>
              </a:rPr>
            </a:br>
            <a:r>
              <a:rPr lang="ar-SA" sz="2400" dirty="0" smtClean="0">
                <a:solidFill>
                  <a:srgbClr val="002060"/>
                </a:solidFill>
                <a:cs typeface="B Nazanin" pitchFamily="2" charset="-78"/>
              </a:rPr>
              <a:t>سایر ارزش ها</a:t>
            </a:r>
            <a:r>
              <a:rPr lang="en-US" sz="2400" dirty="0" smtClean="0">
                <a:solidFill>
                  <a:srgbClr val="002060"/>
                </a:solidFill>
                <a:cs typeface="B Nazanin" pitchFamily="2" charset="-78"/>
              </a:rPr>
              <a:t>:</a:t>
            </a:r>
            <a:br>
              <a:rPr lang="en-US" sz="2400" dirty="0" smtClean="0">
                <a:solidFill>
                  <a:srgbClr val="002060"/>
                </a:solidFill>
                <a:cs typeface="B Nazanin" pitchFamily="2" charset="-78"/>
              </a:rPr>
            </a:br>
            <a:r>
              <a:rPr lang="ar-SA" sz="2400" dirty="0" smtClean="0">
                <a:solidFill>
                  <a:srgbClr val="002060"/>
                </a:solidFill>
                <a:cs typeface="B Nazanin" pitchFamily="2" charset="-78"/>
              </a:rPr>
              <a:t>سایر ارزش ها</a:t>
            </a:r>
            <a:r>
              <a:rPr lang="en-US" sz="2400" dirty="0" smtClean="0">
                <a:solidFill>
                  <a:srgbClr val="002060"/>
                </a:solidFill>
                <a:cs typeface="B Nazanin" pitchFamily="2" charset="-78"/>
              </a:rPr>
              <a:t>:</a:t>
            </a:r>
            <a:br>
              <a:rPr lang="en-US" sz="2400" dirty="0" smtClean="0">
                <a:solidFill>
                  <a:srgbClr val="002060"/>
                </a:solidFill>
                <a:cs typeface="B Nazanin" pitchFamily="2" charset="-78"/>
              </a:rPr>
            </a:br>
            <a:endParaRPr lang="en-US" sz="2400" dirty="0">
              <a:solidFill>
                <a:srgbClr val="002060"/>
              </a:solidFill>
              <a:cs typeface="B Nazanin"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a:stretch>
            <a:fillRect/>
          </a:stretch>
        </p:blipFill>
        <p:spPr bwMode="auto">
          <a:xfrm>
            <a:off x="0" y="0"/>
            <a:ext cx="4813539" cy="4114800"/>
          </a:xfrm>
          <a:prstGeom prst="rect">
            <a:avLst/>
          </a:prstGeom>
          <a:noFill/>
          <a:ln w="9525">
            <a:noFill/>
            <a:miter lim="800000"/>
            <a:headEnd/>
            <a:tailEnd/>
          </a:ln>
          <a:effectLst/>
        </p:spPr>
      </p:pic>
      <p:sp>
        <p:nvSpPr>
          <p:cNvPr id="4" name="Title 3"/>
          <p:cNvSpPr>
            <a:spLocks noGrp="1"/>
          </p:cNvSpPr>
          <p:nvPr>
            <p:ph type="title"/>
          </p:nvPr>
        </p:nvSpPr>
        <p:spPr/>
        <p:txBody>
          <a:bodyPr/>
          <a:lstStyle/>
          <a:p>
            <a:endParaRPr lang="fa-I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183880" cy="4800600"/>
          </a:xfrm>
        </p:spPr>
        <p:txBody>
          <a:bodyPr>
            <a:normAutofit/>
          </a:bodyPr>
          <a:lstStyle/>
          <a:p>
            <a:pPr algn="ctr"/>
            <a:r>
              <a:rPr lang="fa-IR" dirty="0" smtClean="0"/>
              <a:t>فرهنگ سازی</a:t>
            </a:r>
            <a:br>
              <a:rPr lang="fa-IR" dirty="0" smtClean="0"/>
            </a:br>
            <a:r>
              <a:rPr lang="fa-IR" dirty="0" smtClean="0"/>
              <a:t/>
            </a:r>
            <a:br>
              <a:rPr lang="fa-IR" dirty="0" smtClean="0"/>
            </a:br>
            <a:r>
              <a:rPr lang="fa-IR" dirty="0" smtClean="0"/>
              <a:t>همایش پرستاران کشور</a:t>
            </a:r>
            <a:br>
              <a:rPr lang="fa-IR" dirty="0" smtClean="0"/>
            </a:br>
            <a:r>
              <a:rPr lang="fa-IR" dirty="0" smtClean="0"/>
              <a:t/>
            </a:r>
            <a:br>
              <a:rPr lang="fa-IR" dirty="0" smtClean="0"/>
            </a:br>
            <a:r>
              <a:rPr lang="fa-IR" dirty="0" smtClean="0"/>
              <a:t>کرمانشاه – 22 آبان 1390 </a:t>
            </a:r>
            <a:br>
              <a:rPr lang="fa-IR" dirty="0" smtClean="0"/>
            </a:br>
            <a:r>
              <a:rPr lang="fa-IR" dirty="0" smtClean="0"/>
              <a:t/>
            </a:r>
            <a:br>
              <a:rPr lang="fa-IR" dirty="0" smtClean="0"/>
            </a:br>
            <a:r>
              <a:rPr lang="fa-IR" sz="2800" dirty="0" smtClean="0">
                <a:solidFill>
                  <a:srgbClr val="002060"/>
                </a:solidFill>
                <a:cs typeface="B Titr" pitchFamily="2" charset="-78"/>
              </a:rPr>
              <a:t>دکتر شهرام توفیقی</a:t>
            </a:r>
            <a:br>
              <a:rPr lang="fa-IR" sz="2800" dirty="0" smtClean="0">
                <a:solidFill>
                  <a:srgbClr val="002060"/>
                </a:solidFill>
                <a:cs typeface="B Titr" pitchFamily="2" charset="-78"/>
              </a:rPr>
            </a:br>
            <a:r>
              <a:rPr lang="fa-IR" sz="2800" dirty="0" smtClean="0">
                <a:solidFill>
                  <a:srgbClr val="002060"/>
                </a:solidFill>
                <a:cs typeface="B Titr" pitchFamily="2" charset="-78"/>
              </a:rPr>
              <a:t>دکتر محمدرضا نظری</a:t>
            </a:r>
            <a:endParaRPr lang="fa-IR" sz="2800" dirty="0">
              <a:solidFill>
                <a:srgbClr val="002060"/>
              </a:solidFill>
              <a:cs typeface="B Titr"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819400"/>
            <a:ext cx="8458199" cy="3505200"/>
          </a:xfrm>
        </p:spPr>
        <p:txBody>
          <a:bodyPr>
            <a:noAutofit/>
          </a:bodyPr>
          <a:lstStyle/>
          <a:p>
            <a:pPr algn="just" rtl="1"/>
            <a:r>
              <a:rPr lang="fa-IR" sz="3200" b="0" dirty="0" smtClean="0">
                <a:solidFill>
                  <a:srgbClr val="002060"/>
                </a:solidFill>
                <a:cs typeface="B Nazanin" pitchFamily="2" charset="-78"/>
              </a:rPr>
              <a:t>مفهوم ایجاد برند از مدت ها پیش مطرح شده است و کتابهای متعددی تاکنون در این باره نوشته شده است.البته تقریباً همه این کتابها در محدوده بحث های تجاری مطرح شده اند.اگرچه موضوعات ارائه شده در این کتابها بسیار جالبند، اما غالب به اجرا درآوردن مفاهیم آنها کار چندان ساده ای نیست. به ویژه زمانی که به حوزه خدمات </a:t>
            </a:r>
            <a:r>
              <a:rPr lang="fa-IR" sz="3200" b="0" dirty="0" smtClean="0">
                <a:solidFill>
                  <a:srgbClr val="002060"/>
                </a:solidFill>
                <a:cs typeface="B Nazanin" pitchFamily="2" charset="-78"/>
              </a:rPr>
              <a:t>مراقبت از سلامت مطرح </a:t>
            </a:r>
            <a:r>
              <a:rPr lang="fa-IR" sz="3200" b="0" dirty="0" smtClean="0">
                <a:solidFill>
                  <a:srgbClr val="002060"/>
                </a:solidFill>
                <a:cs typeface="B Nazanin" pitchFamily="2" charset="-78"/>
              </a:rPr>
              <a:t>می شود.</a:t>
            </a:r>
            <a:endParaRPr lang="en-US" sz="3200" b="0" dirty="0">
              <a:solidFill>
                <a:srgbClr val="002060"/>
              </a:solidFill>
              <a:cs typeface="B Nazanin" pitchFamily="2" charset="-78"/>
            </a:endParaRPr>
          </a:p>
        </p:txBody>
      </p:sp>
      <p:sp>
        <p:nvSpPr>
          <p:cNvPr id="3" name="Text Placeholder 2"/>
          <p:cNvSpPr>
            <a:spLocks noGrp="1"/>
          </p:cNvSpPr>
          <p:nvPr>
            <p:ph type="body" idx="1"/>
          </p:nvPr>
        </p:nvSpPr>
        <p:spPr>
          <a:xfrm>
            <a:off x="4038600" y="1447800"/>
            <a:ext cx="4724400" cy="1143000"/>
          </a:xfrm>
        </p:spPr>
        <p:txBody>
          <a:bodyPr>
            <a:normAutofit fontScale="92500" lnSpcReduction="10000"/>
          </a:bodyPr>
          <a:lstStyle/>
          <a:p>
            <a:pPr algn="ctr" rtl="1"/>
            <a:r>
              <a:rPr lang="ar-SA" sz="4000" b="1" dirty="0" smtClean="0">
                <a:solidFill>
                  <a:schemeClr val="tx1">
                    <a:lumMod val="50000"/>
                    <a:lumOff val="50000"/>
                  </a:schemeClr>
                </a:solidFill>
                <a:effectLst>
                  <a:outerShdw blurRad="38100" dist="38100" dir="2700000" algn="tl">
                    <a:srgbClr val="000000">
                      <a:alpha val="43137"/>
                    </a:srgbClr>
                  </a:outerShdw>
                </a:effectLst>
                <a:cs typeface="B Nazanin" pitchFamily="2" charset="-78"/>
              </a:rPr>
              <a:t>ابعاد برند فردی</a:t>
            </a:r>
            <a:endParaRPr lang="en-US" sz="4000" b="1" dirty="0" smtClean="0">
              <a:solidFill>
                <a:schemeClr val="tx1">
                  <a:lumMod val="50000"/>
                  <a:lumOff val="50000"/>
                </a:schemeClr>
              </a:solidFill>
              <a:effectLst>
                <a:outerShdw blurRad="38100" dist="38100" dir="2700000" algn="tl">
                  <a:srgbClr val="000000">
                    <a:alpha val="43137"/>
                  </a:srgbClr>
                </a:outerShdw>
              </a:effectLst>
              <a:cs typeface="B Nazanin" pitchFamily="2" charset="-78"/>
            </a:endParaRPr>
          </a:p>
          <a:p>
            <a:pPr algn="ctr" rtl="1"/>
            <a:r>
              <a:rPr lang="ar-SA" sz="4000" b="1" dirty="0" smtClean="0">
                <a:solidFill>
                  <a:schemeClr val="tx1">
                    <a:lumMod val="50000"/>
                    <a:lumOff val="50000"/>
                  </a:schemeClr>
                </a:solidFill>
                <a:effectLst>
                  <a:outerShdw blurRad="38100" dist="38100" dir="2700000" algn="tl">
                    <a:srgbClr val="000000">
                      <a:alpha val="43137"/>
                    </a:srgbClr>
                  </a:outerShdw>
                </a:effectLst>
                <a:cs typeface="B Nazanin" pitchFamily="2" charset="-78"/>
              </a:rPr>
              <a:t>نقش ها ، معیارها و شیوه</a:t>
            </a:r>
            <a:endParaRPr lang="en-US" sz="4000" b="1" dirty="0" smtClean="0">
              <a:solidFill>
                <a:schemeClr val="tx1">
                  <a:lumMod val="50000"/>
                  <a:lumOff val="50000"/>
                </a:schemeClr>
              </a:solidFill>
              <a:effectLst>
                <a:outerShdw blurRad="38100" dist="38100" dir="2700000" algn="tl">
                  <a:srgbClr val="000000">
                    <a:alpha val="43137"/>
                  </a:srgbClr>
                </a:outerShdw>
              </a:effectLst>
              <a:cs typeface="B Nazanin" pitchFamily="2" charset="-78"/>
            </a:endParaRPr>
          </a:p>
          <a:p>
            <a:pPr algn="ctr"/>
            <a:endParaRPr lang="fa-IR" sz="4000" b="1" dirty="0" smtClean="0">
              <a:solidFill>
                <a:schemeClr val="tx1">
                  <a:lumMod val="50000"/>
                  <a:lumOff val="50000"/>
                </a:schemeClr>
              </a:solidFill>
              <a:effectLst>
                <a:outerShdw blurRad="38100" dist="38100" dir="2700000" algn="tl">
                  <a:srgbClr val="000000">
                    <a:alpha val="43137"/>
                  </a:srgbClr>
                </a:outerShdw>
              </a:effectLst>
              <a:cs typeface="B Nazanin" pitchFamily="2" charset="-78"/>
            </a:endParaRPr>
          </a:p>
        </p:txBody>
      </p:sp>
      <p:pic>
        <p:nvPicPr>
          <p:cNvPr id="4098" name="Picture 2" descr="\\vmware-host\Shared Folders\Desktop\Unknown۲.jpg"/>
          <p:cNvPicPr>
            <a:picLocks noChangeAspect="1" noChangeArrowheads="1"/>
          </p:cNvPicPr>
          <p:nvPr/>
        </p:nvPicPr>
        <p:blipFill>
          <a:blip r:embed="rId2" cstate="print"/>
          <a:srcRect/>
          <a:stretch>
            <a:fillRect/>
          </a:stretch>
        </p:blipFill>
        <p:spPr bwMode="auto">
          <a:xfrm>
            <a:off x="0" y="0"/>
            <a:ext cx="2857500" cy="27178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81000" y="838200"/>
            <a:ext cx="8305800" cy="4038600"/>
          </a:xfrm>
        </p:spPr>
        <p:txBody>
          <a:bodyPr>
            <a:noAutofit/>
          </a:bodyPr>
          <a:lstStyle/>
          <a:p>
            <a:pPr algn="just">
              <a:lnSpc>
                <a:spcPct val="150000"/>
              </a:lnSpc>
            </a:pPr>
            <a:r>
              <a:rPr lang="ar-SA" sz="4000" b="1" dirty="0" smtClean="0">
                <a:solidFill>
                  <a:srgbClr val="002060"/>
                </a:solidFill>
                <a:cs typeface="B Nazanin" pitchFamily="2" charset="-78"/>
              </a:rPr>
              <a:t>حوزه خدمات </a:t>
            </a:r>
            <a:r>
              <a:rPr lang="fa-IR" sz="4000" b="1" dirty="0" smtClean="0">
                <a:solidFill>
                  <a:srgbClr val="002060"/>
                </a:solidFill>
                <a:cs typeface="B Nazanin" pitchFamily="2" charset="-78"/>
              </a:rPr>
              <a:t>مراقبت از سلامت </a:t>
            </a:r>
            <a:r>
              <a:rPr lang="ar-SA" sz="4000" b="1" dirty="0" smtClean="0">
                <a:solidFill>
                  <a:srgbClr val="002060"/>
                </a:solidFill>
                <a:cs typeface="B Nazanin" pitchFamily="2" charset="-78"/>
              </a:rPr>
              <a:t>ب</a:t>
            </a:r>
            <a:r>
              <a:rPr lang="fa-IR" sz="4000" b="1" dirty="0" smtClean="0">
                <a:solidFill>
                  <a:srgbClr val="002060"/>
                </a:solidFill>
                <a:cs typeface="B Nazanin" pitchFamily="2" charset="-78"/>
              </a:rPr>
              <a:t>ه</a:t>
            </a:r>
            <a:r>
              <a:rPr lang="en-US" sz="4000" b="1" dirty="0" smtClean="0">
                <a:solidFill>
                  <a:srgbClr val="002060"/>
                </a:solidFill>
                <a:cs typeface="B Nazanin" pitchFamily="2" charset="-78"/>
              </a:rPr>
              <a:t> </a:t>
            </a:r>
            <a:r>
              <a:rPr lang="ar-SA" sz="4000" b="1" dirty="0" smtClean="0">
                <a:solidFill>
                  <a:srgbClr val="002060"/>
                </a:solidFill>
                <a:cs typeface="B Nazanin" pitchFamily="2" charset="-78"/>
              </a:rPr>
              <a:t>علت </a:t>
            </a:r>
            <a:r>
              <a:rPr lang="ar-SA" sz="4000" b="1" dirty="0" smtClean="0">
                <a:solidFill>
                  <a:srgbClr val="002060"/>
                </a:solidFill>
                <a:cs typeface="B Nazanin" pitchFamily="2" charset="-78"/>
              </a:rPr>
              <a:t>پیچیدگی و تنوع روابط کارگزاران و </a:t>
            </a:r>
            <a:r>
              <a:rPr lang="ar-SA" sz="4000" b="1" dirty="0" smtClean="0">
                <a:solidFill>
                  <a:srgbClr val="002060"/>
                </a:solidFill>
                <a:cs typeface="B Nazanin" pitchFamily="2" charset="-78"/>
              </a:rPr>
              <a:t>مشتریان</a:t>
            </a:r>
            <a:r>
              <a:rPr lang="fa-IR" sz="4000" b="1" dirty="0" smtClean="0">
                <a:solidFill>
                  <a:srgbClr val="002060"/>
                </a:solidFill>
                <a:cs typeface="B Nazanin" pitchFamily="2" charset="-78"/>
              </a:rPr>
              <a:t>،</a:t>
            </a:r>
            <a:r>
              <a:rPr lang="ar-SA" sz="4000" b="1" dirty="0" smtClean="0">
                <a:solidFill>
                  <a:srgbClr val="002060"/>
                </a:solidFill>
                <a:cs typeface="B Nazanin" pitchFamily="2" charset="-78"/>
              </a:rPr>
              <a:t> </a:t>
            </a:r>
            <a:r>
              <a:rPr lang="ar-SA" sz="4000" b="1" dirty="0" smtClean="0">
                <a:solidFill>
                  <a:srgbClr val="002060"/>
                </a:solidFill>
                <a:cs typeface="B Nazanin" pitchFamily="2" charset="-78"/>
              </a:rPr>
              <a:t>وابستگی شدیدی به </a:t>
            </a:r>
            <a:r>
              <a:rPr lang="fa-IR" sz="4000" b="1" dirty="0" smtClean="0">
                <a:solidFill>
                  <a:srgbClr val="002060"/>
                </a:solidFill>
                <a:cs typeface="B Nazanin" pitchFamily="2" charset="-78"/>
              </a:rPr>
              <a:t>ایجاد و رشد </a:t>
            </a:r>
            <a:r>
              <a:rPr lang="ar-SA" sz="4000" b="1" dirty="0" smtClean="0">
                <a:solidFill>
                  <a:srgbClr val="002060"/>
                </a:solidFill>
                <a:cs typeface="B Nazanin" pitchFamily="2" charset="-78"/>
              </a:rPr>
              <a:t>برند </a:t>
            </a:r>
            <a:r>
              <a:rPr lang="ar-SA" sz="4000" b="1" dirty="0" smtClean="0">
                <a:solidFill>
                  <a:srgbClr val="002060"/>
                </a:solidFill>
                <a:cs typeface="B Nazanin" pitchFamily="2" charset="-78"/>
              </a:rPr>
              <a:t>فردی دارد</a:t>
            </a:r>
            <a:r>
              <a:rPr lang="ar-SA" sz="4000" b="1" dirty="0" smtClean="0">
                <a:solidFill>
                  <a:srgbClr val="002060"/>
                </a:solidFill>
                <a:cs typeface="B Nazanin" pitchFamily="2" charset="-78"/>
              </a:rPr>
              <a:t>.</a:t>
            </a:r>
            <a:endParaRPr lang="en-US" sz="4000" b="1" dirty="0">
              <a:solidFill>
                <a:srgbClr val="002060"/>
              </a:solidFill>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304800" y="3962400"/>
            <a:ext cx="8458200" cy="2209800"/>
          </a:xfrm>
        </p:spPr>
        <p:txBody>
          <a:bodyPr>
            <a:noAutofit/>
          </a:bodyPr>
          <a:lstStyle/>
          <a:p>
            <a:pPr algn="r"/>
            <a:r>
              <a:rPr lang="ar-SA" b="1" dirty="0" smtClean="0">
                <a:solidFill>
                  <a:srgbClr val="002060"/>
                </a:solidFill>
                <a:cs typeface="B Nazanin" pitchFamily="2" charset="-78"/>
              </a:rPr>
              <a:t>از دیدگاه سایر افراد برند شما در نتیجه توانایی شما در برقراری روابطی خاص ، مرتبط و پایدار با آن ها شکل میگیرد</a:t>
            </a:r>
            <a:r>
              <a:rPr lang="en-US" b="1" dirty="0" smtClean="0">
                <a:solidFill>
                  <a:srgbClr val="002060"/>
                </a:solidFill>
                <a:cs typeface="B Nazanin" pitchFamily="2" charset="-78"/>
              </a:rPr>
              <a:t>.</a:t>
            </a:r>
            <a:br>
              <a:rPr lang="en-US" b="1" dirty="0" smtClean="0">
                <a:solidFill>
                  <a:srgbClr val="002060"/>
                </a:solidFill>
                <a:cs typeface="B Nazanin" pitchFamily="2" charset="-78"/>
              </a:rPr>
            </a:br>
            <a:endParaRPr lang="en-US" b="1" dirty="0">
              <a:solidFill>
                <a:srgbClr val="002060"/>
              </a:solidFill>
              <a:cs typeface="B Nazanin" pitchFamily="2" charset="-78"/>
            </a:endParaRPr>
          </a:p>
        </p:txBody>
      </p:sp>
      <p:pic>
        <p:nvPicPr>
          <p:cNvPr id="1026" name="Picture 2" descr="\\vmware-host\Shared Folders\Desktop\مهشید\دکتر نظری\سخنرانی های دکتر\عکس پاورپوینت\images3.jpg"/>
          <p:cNvPicPr>
            <a:picLocks noChangeAspect="1" noChangeArrowheads="1"/>
          </p:cNvPicPr>
          <p:nvPr/>
        </p:nvPicPr>
        <p:blipFill>
          <a:blip r:embed="rId2" cstate="print"/>
          <a:srcRect/>
          <a:stretch>
            <a:fillRect/>
          </a:stretch>
        </p:blipFill>
        <p:spPr bwMode="auto">
          <a:xfrm>
            <a:off x="2209800" y="457200"/>
            <a:ext cx="4648200" cy="3352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66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4038600"/>
          </a:xfrm>
        </p:spPr>
        <p:txBody>
          <a:bodyPr>
            <a:noAutofit/>
          </a:bodyPr>
          <a:lstStyle/>
          <a:p>
            <a:pPr algn="r" rtl="1"/>
            <a:r>
              <a:rPr lang="ar-SA" sz="3200" dirty="0" smtClean="0">
                <a:solidFill>
                  <a:srgbClr val="002060"/>
                </a:solidFill>
                <a:cs typeface="B Nazanin" pitchFamily="2" charset="-78"/>
              </a:rPr>
              <a:t>در این قسمت مدلی را که شامل ابعاد یک برند فردی می شود</a:t>
            </a:r>
            <a:r>
              <a:rPr lang="ar-SA" sz="3200" dirty="0" smtClean="0">
                <a:solidFill>
                  <a:srgbClr val="002060"/>
                </a:solidFill>
                <a:cs typeface="B Nazanin" pitchFamily="2" charset="-78"/>
              </a:rPr>
              <a:t>،</a:t>
            </a:r>
            <a:r>
              <a:rPr lang="fa-IR" sz="3200" dirty="0" smtClean="0">
                <a:solidFill>
                  <a:srgbClr val="002060"/>
                </a:solidFill>
                <a:cs typeface="B Nazanin" pitchFamily="2" charset="-78"/>
              </a:rPr>
              <a:t> ارائه می گردد.</a:t>
            </a:r>
            <a:br>
              <a:rPr lang="fa-IR" sz="3200" dirty="0" smtClean="0">
                <a:solidFill>
                  <a:srgbClr val="002060"/>
                </a:solidFill>
                <a:cs typeface="B Nazanin" pitchFamily="2" charset="-78"/>
              </a:rPr>
            </a:br>
            <a:r>
              <a:rPr lang="fa-IR" sz="3200" dirty="0" smtClean="0">
                <a:solidFill>
                  <a:srgbClr val="002060"/>
                </a:solidFill>
                <a:cs typeface="B Nazanin" pitchFamily="2" charset="-78"/>
              </a:rPr>
              <a:t/>
            </a:r>
            <a:br>
              <a:rPr lang="fa-IR" sz="3200" dirty="0" smtClean="0">
                <a:solidFill>
                  <a:srgbClr val="002060"/>
                </a:solidFill>
                <a:cs typeface="B Nazanin" pitchFamily="2" charset="-78"/>
              </a:rPr>
            </a:br>
            <a:r>
              <a:rPr lang="ar-SA" sz="3200" dirty="0" smtClean="0">
                <a:solidFill>
                  <a:srgbClr val="002060"/>
                </a:solidFill>
                <a:cs typeface="B Nazanin" pitchFamily="2" charset="-78"/>
              </a:rPr>
              <a:t> افراد </a:t>
            </a:r>
            <a:r>
              <a:rPr lang="ar-SA" sz="3200" dirty="0" smtClean="0">
                <a:solidFill>
                  <a:srgbClr val="002060"/>
                </a:solidFill>
                <a:cs typeface="B Nazanin" pitchFamily="2" charset="-78"/>
              </a:rPr>
              <a:t>از طریق سه بعد کاملاً مرتبط به یکدیگر با یک برند ارتباط </a:t>
            </a:r>
            <a:r>
              <a:rPr lang="ar-SA" sz="3200" dirty="0" smtClean="0">
                <a:solidFill>
                  <a:srgbClr val="002060"/>
                </a:solidFill>
                <a:cs typeface="B Nazanin" pitchFamily="2" charset="-78"/>
              </a:rPr>
              <a:t>برقرار</a:t>
            </a:r>
            <a:r>
              <a:rPr lang="fa-IR" sz="3200" dirty="0" smtClean="0">
                <a:solidFill>
                  <a:srgbClr val="002060"/>
                </a:solidFill>
                <a:cs typeface="B Nazanin" pitchFamily="2" charset="-78"/>
              </a:rPr>
              <a:t> </a:t>
            </a:r>
            <a:r>
              <a:rPr lang="ar-SA" sz="3200" dirty="0" smtClean="0">
                <a:solidFill>
                  <a:srgbClr val="002060"/>
                </a:solidFill>
                <a:cs typeface="B Nazanin" pitchFamily="2" charset="-78"/>
              </a:rPr>
              <a:t>می</a:t>
            </a:r>
            <a:r>
              <a:rPr lang="fa-IR" sz="3200" dirty="0" smtClean="0">
                <a:solidFill>
                  <a:srgbClr val="002060"/>
                </a:solidFill>
                <a:cs typeface="B Nazanin" pitchFamily="2" charset="-78"/>
              </a:rPr>
              <a:t> </a:t>
            </a:r>
            <a:r>
              <a:rPr lang="ar-SA" sz="3200" dirty="0" smtClean="0">
                <a:solidFill>
                  <a:srgbClr val="002060"/>
                </a:solidFill>
                <a:cs typeface="B Nazanin" pitchFamily="2" charset="-78"/>
              </a:rPr>
              <a:t>کنند</a:t>
            </a:r>
            <a:r>
              <a:rPr lang="ar-SA" sz="3200" dirty="0" smtClean="0">
                <a:solidFill>
                  <a:srgbClr val="002060"/>
                </a:solidFill>
                <a:cs typeface="B Nazanin" pitchFamily="2" charset="-78"/>
              </a:rPr>
              <a:t>، این سه بعد عبارتند از</a:t>
            </a:r>
            <a:r>
              <a:rPr lang="en-US" sz="3200" dirty="0" smtClean="0">
                <a:solidFill>
                  <a:srgbClr val="002060"/>
                </a:solidFill>
                <a:cs typeface="B Nazanin" pitchFamily="2" charset="-78"/>
              </a:rPr>
              <a:t> :</a:t>
            </a:r>
            <a:r>
              <a:rPr lang="ar-SA" sz="3200" b="1" dirty="0" smtClean="0">
                <a:solidFill>
                  <a:srgbClr val="002060"/>
                </a:solidFill>
                <a:cs typeface="B Nazanin" pitchFamily="2" charset="-78"/>
              </a:rPr>
              <a:t>قابلیت ها، معیار ها و شیو</a:t>
            </a:r>
            <a:r>
              <a:rPr lang="fa-IR" sz="3200" b="1" dirty="0" smtClean="0">
                <a:solidFill>
                  <a:srgbClr val="002060"/>
                </a:solidFill>
                <a:cs typeface="B Nazanin" pitchFamily="2" charset="-78"/>
              </a:rPr>
              <a:t>ه </a:t>
            </a:r>
            <a:r>
              <a:rPr lang="ar-SA" sz="3200" b="1" dirty="0" smtClean="0">
                <a:solidFill>
                  <a:srgbClr val="002060"/>
                </a:solidFill>
                <a:cs typeface="B Nazanin" pitchFamily="2" charset="-78"/>
              </a:rPr>
              <a:t>ها</a:t>
            </a:r>
            <a:r>
              <a:rPr lang="en-US" sz="3200" dirty="0" smtClean="0">
                <a:solidFill>
                  <a:srgbClr val="002060"/>
                </a:solidFill>
                <a:cs typeface="B Nazanin" pitchFamily="2" charset="-78"/>
              </a:rPr>
              <a:t>.</a:t>
            </a:r>
            <a:br>
              <a:rPr lang="en-US" sz="3200" dirty="0" smtClean="0">
                <a:solidFill>
                  <a:srgbClr val="002060"/>
                </a:solidFill>
                <a:cs typeface="B Nazanin" pitchFamily="2" charset="-78"/>
              </a:rPr>
            </a:br>
            <a:r>
              <a:rPr lang="en-US" sz="3200" dirty="0" smtClean="0">
                <a:solidFill>
                  <a:srgbClr val="002060"/>
                </a:solidFill>
                <a:cs typeface="B Nazanin" pitchFamily="2" charset="-78"/>
              </a:rPr>
              <a:t> </a:t>
            </a:r>
            <a:endParaRPr lang="en-US" sz="3200" dirty="0">
              <a:solidFill>
                <a:srgbClr val="002060"/>
              </a:solidFill>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99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002060"/>
                </a:solidFill>
                <a:effectLst>
                  <a:outerShdw blurRad="38100" dist="38100" dir="2700000" algn="tl">
                    <a:srgbClr val="000000">
                      <a:alpha val="43137"/>
                    </a:srgbClr>
                  </a:outerShdw>
                </a:effectLst>
                <a:cs typeface="B Nazanin" pitchFamily="2" charset="-78"/>
              </a:rPr>
              <a:t>نمودار ویژگی های برند فردی</a:t>
            </a:r>
            <a:endParaRPr lang="en-US" b="1" dirty="0">
              <a:solidFill>
                <a:srgbClr val="002060"/>
              </a:solidFill>
              <a:effectLst>
                <a:outerShdw blurRad="38100" dist="38100" dir="2700000" algn="tl">
                  <a:srgbClr val="000000">
                    <a:alpha val="43137"/>
                  </a:srgbClr>
                </a:outerShdw>
              </a:effectLst>
              <a:cs typeface="B Nazanin" pitchFamily="2" charset="-78"/>
            </a:endParaRPr>
          </a:p>
        </p:txBody>
      </p:sp>
      <p:pic>
        <p:nvPicPr>
          <p:cNvPr id="3" name="Picture 2" descr="\\vmware-host\Shared Folders\Desktop\shape\Untitled 1 [Converted].jpg"/>
          <p:cNvPicPr/>
          <p:nvPr/>
        </p:nvPicPr>
        <p:blipFill>
          <a:blip r:embed="rId2" cstate="print"/>
          <a:srcRect/>
          <a:stretch>
            <a:fillRect/>
          </a:stretch>
        </p:blipFill>
        <p:spPr bwMode="auto">
          <a:xfrm>
            <a:off x="2057400" y="457200"/>
            <a:ext cx="4724400" cy="4724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00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447800"/>
            <a:ext cx="8229600" cy="4876800"/>
          </a:xfrm>
        </p:spPr>
        <p:txBody>
          <a:bodyPr>
            <a:normAutofit fontScale="90000"/>
          </a:bodyPr>
          <a:lstStyle/>
          <a:p>
            <a:pPr lvl="0" algn="r" rtl="1"/>
            <a:r>
              <a:rPr lang="ar-SA" b="1" dirty="0" smtClean="0">
                <a:solidFill>
                  <a:srgbClr val="C00000"/>
                </a:solidFill>
                <a:cs typeface="B Nazanin" pitchFamily="2" charset="-78"/>
              </a:rPr>
              <a:t>قسمت </a:t>
            </a:r>
            <a:r>
              <a:rPr lang="ar-SA" b="1" dirty="0" smtClean="0">
                <a:solidFill>
                  <a:srgbClr val="C00000"/>
                </a:solidFill>
                <a:cs typeface="B Nazanin" pitchFamily="2" charset="-78"/>
              </a:rPr>
              <a:t>اول</a:t>
            </a:r>
            <a:r>
              <a:rPr lang="fa-IR" b="1" dirty="0" smtClean="0">
                <a:solidFill>
                  <a:srgbClr val="002060"/>
                </a:solidFill>
                <a:cs typeface="B Nazanin" pitchFamily="2" charset="-78"/>
              </a:rPr>
              <a:t/>
            </a:r>
            <a:br>
              <a:rPr lang="fa-IR" b="1" dirty="0" smtClean="0">
                <a:solidFill>
                  <a:srgbClr val="002060"/>
                </a:solidFill>
                <a:cs typeface="B Nazanin" pitchFamily="2" charset="-78"/>
              </a:rPr>
            </a:br>
            <a:r>
              <a:rPr lang="ar-SA" b="1" dirty="0" smtClean="0">
                <a:solidFill>
                  <a:srgbClr val="002060"/>
                </a:solidFill>
                <a:cs typeface="B Nazanin" pitchFamily="2" charset="-78"/>
              </a:rPr>
              <a:t> </a:t>
            </a:r>
            <a:r>
              <a:rPr lang="ar-SA" dirty="0" smtClean="0">
                <a:solidFill>
                  <a:srgbClr val="002060"/>
                </a:solidFill>
                <a:cs typeface="B Nazanin" pitchFamily="2" charset="-78"/>
              </a:rPr>
              <a:t>این مدل نقش های برندی شما را مشخص می کند</a:t>
            </a:r>
            <a:r>
              <a:rPr lang="en-US" dirty="0" smtClean="0">
                <a:solidFill>
                  <a:srgbClr val="002060"/>
                </a:solidFill>
                <a:cs typeface="B Nazanin" pitchFamily="2" charset="-78"/>
              </a:rPr>
              <a:t>.</a:t>
            </a:r>
            <a:r>
              <a:rPr lang="ar-SA" dirty="0" smtClean="0">
                <a:solidFill>
                  <a:srgbClr val="002060"/>
                </a:solidFill>
                <a:cs typeface="B Nazanin" pitchFamily="2" charset="-78"/>
              </a:rPr>
              <a:t>اولین بعد این برند اشاره به ماهیت اصلی روابط و کارهایی دارد که شما می توانید برای برآوردن انتظارات اساسی دیگران انجام دهید</a:t>
            </a:r>
            <a:r>
              <a:rPr lang="en-US" dirty="0" smtClean="0">
                <a:solidFill>
                  <a:srgbClr val="002060"/>
                </a:solidFill>
                <a:cs typeface="B Nazanin" pitchFamily="2" charset="-78"/>
              </a:rPr>
              <a:t> . </a:t>
            </a:r>
            <a:r>
              <a:rPr lang="ar-SA" dirty="0" smtClean="0">
                <a:solidFill>
                  <a:srgbClr val="002060"/>
                </a:solidFill>
                <a:cs typeface="B Nazanin" pitchFamily="2" charset="-78"/>
              </a:rPr>
              <a:t>این بعد به شما کمک خواهد کرد تا درباره این موضوع در چهارچوب نقشی که در رابطه با دیگران ایفا می کنید ، بیندیشید</a:t>
            </a:r>
            <a:r>
              <a:rPr lang="en-US" dirty="0" smtClean="0">
                <a:solidFill>
                  <a:srgbClr val="002060"/>
                </a:solidFill>
                <a:cs typeface="B Nazanin" pitchFamily="2" charset="-78"/>
              </a:rPr>
              <a:t>.</a:t>
            </a:r>
            <a:r>
              <a:rPr lang="ar-SA" dirty="0" smtClean="0">
                <a:solidFill>
                  <a:srgbClr val="002060"/>
                </a:solidFill>
                <a:cs typeface="B Nazanin" pitchFamily="2" charset="-78"/>
              </a:rPr>
              <a:t>نقش شما به عنوان دوست </a:t>
            </a:r>
            <a:r>
              <a:rPr lang="ar-SA" dirty="0" smtClean="0">
                <a:solidFill>
                  <a:srgbClr val="002060"/>
                </a:solidFill>
                <a:cs typeface="B Nazanin" pitchFamily="2" charset="-78"/>
              </a:rPr>
              <a:t>، </a:t>
            </a:r>
            <a:r>
              <a:rPr lang="fa-IR" dirty="0" smtClean="0">
                <a:solidFill>
                  <a:srgbClr val="002060"/>
                </a:solidFill>
                <a:cs typeface="B Nazanin" pitchFamily="2" charset="-78"/>
              </a:rPr>
              <a:t>م</a:t>
            </a:r>
            <a:r>
              <a:rPr lang="fa-IR" dirty="0" smtClean="0">
                <a:solidFill>
                  <a:srgbClr val="002060"/>
                </a:solidFill>
                <a:cs typeface="B Nazanin" pitchFamily="2" charset="-78"/>
              </a:rPr>
              <a:t>ترون </a:t>
            </a:r>
            <a:r>
              <a:rPr lang="fa-IR" dirty="0" smtClean="0">
                <a:solidFill>
                  <a:srgbClr val="002060"/>
                </a:solidFill>
                <a:cs typeface="B Nazanin" pitchFamily="2" charset="-78"/>
              </a:rPr>
              <a:t>پرستار و بهیار </a:t>
            </a:r>
            <a:r>
              <a:rPr lang="ar-SA" dirty="0" smtClean="0">
                <a:solidFill>
                  <a:srgbClr val="002060"/>
                </a:solidFill>
                <a:cs typeface="B Nazanin" pitchFamily="2" charset="-78"/>
              </a:rPr>
              <a:t>و </a:t>
            </a:r>
            <a:r>
              <a:rPr lang="ar-SA" dirty="0" smtClean="0">
                <a:solidFill>
                  <a:srgbClr val="002060"/>
                </a:solidFill>
                <a:cs typeface="B Nazanin" pitchFamily="2" charset="-78"/>
              </a:rPr>
              <a:t>گاهی هم تلفیقی از چند نقش</a:t>
            </a:r>
            <a:r>
              <a:rPr lang="en-US" dirty="0" smtClean="0">
                <a:solidFill>
                  <a:srgbClr val="002060"/>
                </a:solidFill>
                <a:cs typeface="B Nazanin" pitchFamily="2" charset="-78"/>
              </a:rPr>
              <a:t>.</a:t>
            </a:r>
            <a:br>
              <a:rPr lang="en-US" dirty="0" smtClean="0">
                <a:solidFill>
                  <a:srgbClr val="002060"/>
                </a:solidFill>
                <a:cs typeface="B Nazanin" pitchFamily="2" charset="-78"/>
              </a:rPr>
            </a:br>
            <a:endParaRPr lang="en-US" dirty="0">
              <a:solidFill>
                <a:srgbClr val="002060"/>
              </a:solidFill>
              <a:cs typeface="B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7a63ae98c9331042c85a0ce3caf3b722">
  <xsd:schema xmlns:xsd="http://www.w3.org/2001/XMLSchema" xmlns:p="http://schemas.microsoft.com/office/2006/metadata/properties" targetNamespace="http://schemas.microsoft.com/office/2006/metadata/properties" ma:root="true" ma:fieldsID="643ad641ad674e858ec36190b61f65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5DCA20E-AB98-4438-BA77-D227E298494A}"/>
</file>

<file path=customXml/itemProps2.xml><?xml version="1.0" encoding="utf-8"?>
<ds:datastoreItem xmlns:ds="http://schemas.openxmlformats.org/officeDocument/2006/customXml" ds:itemID="{262785F6-2D95-483A-B0E1-D4FDE2E3A4A3}"/>
</file>

<file path=customXml/itemProps3.xml><?xml version="1.0" encoding="utf-8"?>
<ds:datastoreItem xmlns:ds="http://schemas.openxmlformats.org/officeDocument/2006/customXml" ds:itemID="{B05DCC1A-AAE8-4F7B-AD89-047849A8AB9E}"/>
</file>

<file path=docProps/app.xml><?xml version="1.0" encoding="utf-8"?>
<Properties xmlns="http://schemas.openxmlformats.org/officeDocument/2006/extended-properties" xmlns:vt="http://schemas.openxmlformats.org/officeDocument/2006/docPropsVTypes">
  <Template>Aspect</Template>
  <TotalTime>287</TotalTime>
  <Words>1073</Words>
  <Application>Microsoft Office PowerPoint</Application>
  <PresentationFormat>On-screen Show (4:3)</PresentationFormat>
  <Paragraphs>33</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Aspect</vt:lpstr>
      <vt:lpstr>Slide 1</vt:lpstr>
      <vt:lpstr>Slide 2</vt:lpstr>
      <vt:lpstr>فرهنگ سازی  همایش پرستاران کشور  کرمانشاه – 22 آبان 1390   دکتر شهرام توفیقی دکتر محمدرضا نظری</vt:lpstr>
      <vt:lpstr>مفهوم ایجاد برند از مدت ها پیش مطرح شده است و کتابهای متعددی تاکنون در این باره نوشته شده است.البته تقریباً همه این کتابها در محدوده بحث های تجاری مطرح شده اند.اگرچه موضوعات ارائه شده در این کتابها بسیار جالبند، اما غالب به اجرا درآوردن مفاهیم آنها کار چندان ساده ای نیست. به ویژه زمانی که به حوزه خدمات مراقبت از سلامت مطرح می شود.</vt:lpstr>
      <vt:lpstr>حوزه خدمات مراقبت از سلامت به علت پیچیدگی و تنوع روابط کارگزاران و مشتریان، وابستگی شدیدی به ایجاد و رشد برند فردی دارد.</vt:lpstr>
      <vt:lpstr>از دیدگاه سایر افراد برند شما در نتیجه توانایی شما در برقراری روابطی خاص ، مرتبط و پایدار با آن ها شکل میگیرد. </vt:lpstr>
      <vt:lpstr>در این قسمت مدلی را که شامل ابعاد یک برند فردی می شود، ارائه می گردد.   افراد از طریق سه بعد کاملاً مرتبط به یکدیگر با یک برند ارتباط برقرار می کنند، این سه بعد عبارتند از :قابلیت ها، معیار ها و شیوه ها.  </vt:lpstr>
      <vt:lpstr>نمودار ویژگی های برند فردی</vt:lpstr>
      <vt:lpstr>قسمت اول  این مدل نقش های برندی شما را مشخص می کند.اولین بعد این برند اشاره به ماهیت اصلی روابط و کارهایی دارد که شما می توانید برای برآوردن انتظارات اساسی دیگران انجام دهید . این بعد به شما کمک خواهد کرد تا درباره این موضوع در چهارچوب نقشی که در رابطه با دیگران ایفا می کنید ، بیندیشید.نقش شما به عنوان دوست ، مترون پرستار و بهیار و گاهی هم تلفیقی از چند نقش. </vt:lpstr>
      <vt:lpstr>قسمت دوم  این مدل معیار های برندی شما را نشان می دهد این مساله که شما ، دوست و یا یک پرستارشایسته و لایق باشید تا حدودی موضوعی عام محسوب میشود.دومین بعد این برند سعی دارد با تمرکز بر روی شیوه هایی که از طریق آن ها نقشهای خود را ایفا می کنید ، تصویر برندی شما را به صورتی خاص جلوه دهد . معیارهای برندی شما در واقع سطحی از عملکردتان را تشکیل می دهد که همیشه بدان وفادارید. </vt:lpstr>
      <vt:lpstr>قسمت سوم  این مدل نیز شیوه های برندی شما را به نمایش می گذارد. سومین بعدی که در این مدل مطرح می شود شیوه ای است که از طریق آن با دیگران ارتباط برقرار می کنید.این بعد نشان می دهد که چطور نقش هایتان را در قالب بافتی از معیارهای اجرایی فردیت می بخشید . در نظر داشته باشید که شیوه برندی همانند یک تصویر عاطفی ، هنگامی گسترش می یابد که با دیگران در ارتباط باشید نه فقط از طریق یک ارتباط داشتن بلکه از طریق ارتباطی مداوم. </vt:lpstr>
      <vt:lpstr>در دنیای حرفه ای، هنگامی که مشتریان یک برند را در نظر می گیرند چه آن برند نماینده محصولات یک شرکت باشد و چه نماینده خود آن شرکت اغلب براساس اینکه آن برند برای آن ها چه کاری انجام        می دهد توصیفی از آن ارائه  می دهند .</vt:lpstr>
      <vt:lpstr>برای گسترش یک رابطه برندی ، در ابتدا باید سعی شود که ماهیت روابط کلیدی که قصد ایجادشان را دارید ، مشخص شود از این رو باید تلاش کنید که در برابر انواع روابطی که در جهت رسیدن به موفقیت شما را همراهی می کنند هوشیار و واقع گرا باشید . شما باید بتوانید تعریف واضحی از توانایی ها و خواسته هایی که برای ایفای نقشهایتان لازمند ، ارائه دهید. </vt:lpstr>
      <vt:lpstr>به یاد داشته باشید که در تحلیل نهایی ، بدون توجه به اینکه شما چگونه نقش هایتان را مشخص کنید ، در واقع این مشتریان هستند مهمترین شریکی که در یک رابطه وجود دارد که برای شما یک چهار چوبی در نظر می گیرند. شما نمیتوانید مانع برداشت ها و تصورات آن ها شوید، تنها می توانید براساس دانشی که در مورد خواسته های آنها در طی یک رابطه به دست آورده اید ، آن ها را راهنمایی کنید تا از این طریق شما را آن طور که هستید ، ببینند . هر چه روابط عمیق ترشود این درک دو جانبه بهتر صورت میگیرد. </vt:lpstr>
      <vt:lpstr>اگر نقش ها را یک گروه اسمی در نظر بگیریم که در برند حاضر هستند ، معیار ها و شیوه برقراری ارتباط مانند صفت ها و قیدهایی خواهند بود که آن گروه اسمی را توصیف می کنند . این صفت ها و قید های توصیفی تصویری دقیق و منحصر به فرد از برند شما را در ذهن دیگران ایجاد می کنند . معیارها ، اغلب قابل اندازه گیری اند و می توانند به صورتی عینی تعریف شوند </vt:lpstr>
      <vt:lpstr>شنونده ای فاقد قوه تشخیص                کاملاً خودمانی و مستبد شبکه سازی کار کشته         متمرکز بر روی دایره بسته ای از روابط ارزش های پایدار                                   ارزش های موقعیتی  به نحو قابل اطمینانی با کفایت                          نا منظم روشن فکر/انعطاف پذیر                               صادق/متعارف علاقه مند به هم آرایی و اجماع                  مستقل و خود تدبیر </vt:lpstr>
      <vt:lpstr>در ساختن یک برند فردی قوی این نکته بسیار مهمی است که بدانید دیگران نمیتوانند مقصود و نیت شما را تشخیص دهند . آن ها فقط عملکردی تان را می بینند و تنها از طریق برداشتی که از آن عملکردها دارند در مورد معیارهایتان به همان خوبی نقش هایتان قضاوت می کنند نه تنها در موردآنچه انجام می دهید بلکه در مورد نحوه انجام آن کار نیز قضاوت میکنند. </vt:lpstr>
      <vt:lpstr>شیوه برقراری ارتباط با دیگران خصوصیت ویژه برند شما است . این شیوه در واقع همان نسخه درونی از خصوصیات عینی مربوط به معیار ها است یعنی همان بخشی که شما را به نحو منحصر به فردی در ذهن دیگران جای میدهد. کلماتی که افراد برای توصیف درباره ارکان شیوه برندی خود به کار می برند غالباً دارای بار عاطفی عمیقی است.کلماتی نظیر دوستانه، خومانی، پرشور ، پرقدرت ، استادانه ، جالب ، فعال ، درون گرا، برون گرا، مهار کننده، پر هیجان، صادقانه، یا طرفدارانه. </vt:lpstr>
      <vt:lpstr>در حقیقت این مساله عجیبی نیست که افراد برندهای متفاوت را در چهار چوب یک شیوه برای خود تعریف کنند (این برندها شامل افراد و تجربیاتی می شود که افراد با آن ها روبرو هستند)گاهی یک فرد به نظر ما واقعاً دوست داشتنی می آید و فردی دیگر شوخ طبع و جذاب ، یا کسل کنده و ملال آور . برخی انعطاف پذیر هستند و برخی دیگر متکبر و مغرور ، بعضی شاد و سرزنده هستند و بعضی دیگر محتاط و مراقب و یا حتی خلاق و مبتکر.اگر چه هر یک از این صفات را برای توصیف شخصیت یک فرد به کار می بریم، اما نکته قابل ذکر این است که همه این صفات در اصل عناصر سازنده همان یک شیوه ای است که در ارتباط با همه به کار می بریم. </vt:lpstr>
      <vt:lpstr>نقص عمده ای که در بسیاری از تحلیل های مربوط به برندها به چشم        می خورد که بیشتر شامل تطبیق نتایج و مشاهدات برندهای تجاری با کاربردهای فردی است ماهیت یک بعدی برندها است. </vt:lpstr>
      <vt:lpstr>در صحنه زندگی ، افراد دائماً با موقعیت هایی روبرو می شوند که ایجاب می کند به گونه ای عمل کنند که مطابق با ارزش هایشان نیست.این نوع سازش باعث می شود که افراد در موقعیت های غیر منتظره درباره مسائل قضاوت کنند.اما برای آن ها آسان تر این است که بر طبق ارزش های شما پیش روند به شرط اینکه ارزش هایتان را کاملاً مشخص سازید و به آن ها نشان دهید که چطور می توانند این ارزش ها را در جهت ساختن برندتان در نظر گیرند. </vt:lpstr>
      <vt:lpstr>بخش مهمی در ساختن برند فردی به شناساندن ارزش های شما می پردازد به چه چیز اعتقاد دارید یا ندارید ، چه حقیقتی را باور دارید یا ندارید ، چه چیز برایتان اهمیت دارد، به چه چیز احترام می گذارید و به چه چیز احترام نمی گذارید و در نهایت هم برای رسیدن به اهدافتان دوست دارید چه کار هایی را انجام دهید و چه کارهایی را انجام ندهید. </vt:lpstr>
      <vt:lpstr>از طریق این جدول نمایی از ارزشهای برند فردی به شما کمک می کنیم تا به عنوان یک عضو فعال صنعت بانکداری و بیمه: -هفت مورد از ارزشهایی که برایتان بیشتر اولویت دارند را مشخص کنید. -بین ارزشهای واقعی (ارزشهایی که واقعا براساس آنها عمل میکنید)و ارزشهای ایده آلتان تمایز قائل شوید. -درگیری های درونی که با خود دارید را کاهش دهید. -یاد بگیرید که براساس اولویت ارزشهایتان بهترین تصمیمات را در زندگی فردی و شغلیتان بگیرید.  </vt:lpstr>
      <vt:lpstr>رضایت خانواده(خواهان تفاهم داشتن ، احترام گذاشتن ، هماهنگ بودن) دوستی ( صمیمت ، مراقبت ، حمایت) سخاوت ( با کمال رضایت پول و وقت در اختیار دیگران گذاشتن) سلامتی ( داشتن تناسب اندام و توانایی لازم ، به دور از هرگونه بیماری) استقلال(داشتن اعتماد به نفس ، مستقل عمل کردن) تأثیر گذار بودن(خواهان شکل دادن ایده ها و شیوه های دیگران) تناسب روحی( خواهان داشتن آرامش درونی) صداقت( راستگویی ، یکرنگی ، پایبندی به ارزش ها) یادگیری ( بالندگی ، معرفت ، شناخت) وفاداری( وظیفه ، تعهد ، احترام) طبیعت ( مراقبت کردن و پاس داشتن محیط زیست) نظم( انسجام ، همبستگی ، استحکام) پیشرفت فردی( ترقی ، دست یافتن به توانایی های بالقوه) خوشی( لذت ، سرگرمی ، شادابی) قدرت( افراد و شرایط را تحت تأثیر ونفوذ خود قرار دادن) </vt:lpstr>
      <vt:lpstr>حیثیت( موقعیت های مشهود ، مرتبه ، مقام) کیفیت( برتری ، استانداردهای بالا، کمترین خطا) تایید( احترام ، تقدیر، سپاس) مسئولیت ( خواهان مسئولیت پذیری، معتبر بودن ؛ به کمال رسیدن) امنیت( در همه چیز و همه جا احساس آرامش کردن) خدمت رسانی ( خواهان کمک به دیگران ، بهبود وضع جامعه) احترام به خویشتن( به خود بالیدن، برای خود ارزش قائل شدن) معنویت ( اعتقاد داشتن به نیرویی قوی تر و یا خدا) پایداری( تداوم داشتن ، قابل پیش بینی بودن) صبر ( کاملاً در خدمت افراد، نظرات و ارزش هایشان بودن) سنت( پاس داشتن گذشته و آداب و رسوم مربوط به آن) تنوع ( ثروت مادی، دارایی ، وفور نعمت) دانایی( خواهان شناخت زندگی ، بهره بردن از یک قضاوت منطقی) سایر ارزش ها: سایر ارزش ها: </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dc:creator>
  <cp:lastModifiedBy>s</cp:lastModifiedBy>
  <cp:revision>63</cp:revision>
  <dcterms:created xsi:type="dcterms:W3CDTF">2006-08-16T00:00:00Z</dcterms:created>
  <dcterms:modified xsi:type="dcterms:W3CDTF">2011-11-13T10:06:40Z</dcterms:modified>
</cp:coreProperties>
</file>