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9" r:id="rId2"/>
    <p:sldId id="366" r:id="rId3"/>
    <p:sldId id="367" r:id="rId4"/>
    <p:sldId id="368" r:id="rId5"/>
    <p:sldId id="370" r:id="rId6"/>
    <p:sldId id="369" r:id="rId7"/>
    <p:sldId id="372" r:id="rId8"/>
    <p:sldId id="373" r:id="rId9"/>
    <p:sldId id="374" r:id="rId10"/>
    <p:sldId id="375" r:id="rId11"/>
    <p:sldId id="376" r:id="rId12"/>
    <p:sldId id="379" r:id="rId13"/>
    <p:sldId id="380" r:id="rId14"/>
    <p:sldId id="378" r:id="rId15"/>
    <p:sldId id="3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6AB0-80E2-4D77-A360-18CE59D5EE1C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7000-D97C-4D57-859D-523B426CA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0756A5-194E-456A-B01D-CC76BB651D60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83545F-AFCC-43EB-92EB-D90F8054538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vus.ir/?p=3884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8800" dirty="0" smtClean="0">
                <a:solidFill>
                  <a:srgbClr val="FF0000"/>
                </a:solidFill>
                <a:cs typeface="B Jadid" pitchFamily="2" charset="-78"/>
              </a:rPr>
              <a:t>به نام خدا</a:t>
            </a:r>
            <a:endParaRPr lang="fa-IR" sz="8800" dirty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endParaRPr lang="fa-IR" sz="4000" dirty="0" smtClean="0">
              <a:solidFill>
                <a:srgbClr val="002060"/>
              </a:solidFill>
              <a:cs typeface="B Titr" pitchFamily="2" charset="-78"/>
            </a:endParaRPr>
          </a:p>
          <a:p>
            <a:r>
              <a:rPr lang="fa-IR" sz="29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معرفی  نرم افزار هاي  مهم  مدیریت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Citation </a:t>
            </a:r>
            <a:r>
              <a:rPr lang="fa-IR" sz="29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و رفرنس دهی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fa-IR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26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شهربانو طالبی</a:t>
            </a:r>
            <a:endParaRPr lang="fa-IR" sz="28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2431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EndNote</a:t>
            </a:r>
            <a:endParaRPr lang="fa-IR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سومین نرم افزار پرطرفدار و حرفه ای از این لیست نرم افزار </a:t>
            </a:r>
            <a:r>
              <a:rPr lang="en-US" dirty="0"/>
              <a:t>EndNote </a:t>
            </a:r>
            <a:r>
              <a:rPr lang="fa-IR" dirty="0"/>
              <a:t>می باشد که پیش تر </a:t>
            </a:r>
            <a:r>
              <a:rPr lang="fa-IR" dirty="0">
                <a:hlinkClick r:id="rId2"/>
              </a:rPr>
              <a:t>در این قسمت</a:t>
            </a:r>
            <a:r>
              <a:rPr lang="fa-IR" dirty="0"/>
              <a:t> آموزش آن را قرار داده ایم.</a:t>
            </a:r>
          </a:p>
          <a:p>
            <a:r>
              <a:rPr lang="fa-IR" dirty="0"/>
              <a:t>این نرم افزار رایگان نیست اما در ایران نسخه های مختلف آن به راحتی یافت می شود و بدون مشکل می توان از آن استفاده کرد.</a:t>
            </a:r>
          </a:p>
          <a:p>
            <a:r>
              <a:rPr lang="fa-IR" dirty="0"/>
              <a:t>یادگیری این نرم افزار در ابتدا ممکن است کمی پیچیده و گیج کننده باشد اما مسلما ارزش یادگرفتن را دارد. شهرت نرم افزار و عمومیت آن تا حدی است که بسیاری از سایت ها و کتابخانه ها در فرمت خروجی اطلاعات خود بخشی را نیز به این نرم افزار اختصاص داده اند. اتصال به سایت ها و پایگاه های علمی مختلف از جمله </a:t>
            </a:r>
            <a:r>
              <a:rPr lang="en-US" dirty="0"/>
              <a:t>Google Scholar </a:t>
            </a:r>
            <a:r>
              <a:rPr lang="fa-IR" dirty="0"/>
              <a:t>و پشتیبانی از استایل های بسیار متنوع رفرنس دهی کار را برای بسیاری از کاربران راحت کرده است.</a:t>
            </a:r>
          </a:p>
          <a:p>
            <a:r>
              <a:rPr lang="fa-IR" dirty="0"/>
              <a:t> 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73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Citavi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fa-IR" b="1" dirty="0"/>
              <a:t>برخی از ویژگیهای نرم افزار </a:t>
            </a:r>
            <a:r>
              <a:rPr lang="en-US" b="1" dirty="0" err="1"/>
              <a:t>Citavi</a:t>
            </a:r>
            <a:r>
              <a:rPr lang="en-US" b="1" dirty="0"/>
              <a:t> </a:t>
            </a:r>
            <a:r>
              <a:rPr lang="fa-IR" b="1" dirty="0"/>
              <a:t>به شرح زیر است:</a:t>
            </a:r>
            <a:endParaRPr lang="fa-IR" dirty="0"/>
          </a:p>
          <a:p>
            <a:r>
              <a:rPr lang="fa-IR" dirty="0"/>
              <a:t>طراحی مبتکرانه و کارآمد (منوی ناوبری در چپس، ویرایش در وسط و نمایش در راست)</a:t>
            </a:r>
          </a:p>
          <a:p>
            <a:r>
              <a:rPr lang="fa-IR" dirty="0"/>
              <a:t>استفاده از منوی پیش نمایش جهت مشاهده مستقیم صفحات وب، </a:t>
            </a:r>
            <a:r>
              <a:rPr lang="en-US" dirty="0"/>
              <a:t>PDF ، </a:t>
            </a:r>
            <a:r>
              <a:rPr lang="fa-IR" dirty="0"/>
              <a:t>تصاویر و … در برنامه</a:t>
            </a:r>
          </a:p>
          <a:p>
            <a:r>
              <a:rPr lang="fa-IR" dirty="0"/>
              <a:t>ارائه راهنمای سریع در حین کار با برنامه</a:t>
            </a:r>
          </a:p>
          <a:p>
            <a:r>
              <a:rPr lang="fa-IR" dirty="0"/>
              <a:t>امکان جستجو و پیمایش بیش از ۴۰۰۰ منبع آفلاین و </a:t>
            </a:r>
            <a:r>
              <a:rPr lang="fa-IR" dirty="0" smtClean="0"/>
              <a:t>آنلاین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827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Citavi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جستجوی </a:t>
            </a:r>
            <a:r>
              <a:rPr lang="fa-IR" dirty="0"/>
              <a:t>بانک داده</a:t>
            </a:r>
          </a:p>
          <a:p>
            <a:r>
              <a:rPr lang="fa-IR" dirty="0"/>
              <a:t>جستجو در (بزرگترین سایت کاتالوگ آنلاین)</a:t>
            </a:r>
          </a:p>
          <a:p>
            <a:r>
              <a:rPr lang="fa-IR" dirty="0"/>
              <a:t>جستجوی کتابخانه مورد نظر خود از طریق نرم افزار (در صورت وجود در نرم افزار)</a:t>
            </a:r>
          </a:p>
          <a:p>
            <a:r>
              <a:rPr lang="fa-IR" dirty="0"/>
              <a:t>امکان مقایسه منابع موجود با ورودی و تطابق آنها</a:t>
            </a:r>
          </a:p>
          <a:p>
            <a:r>
              <a:rPr lang="fa-IR" dirty="0"/>
              <a:t>اضافه کردن دستی رفرنس ها در قالب ۳۵ </a:t>
            </a:r>
            <a:r>
              <a:rPr lang="fa-IR" dirty="0" smtClean="0"/>
              <a:t>استاندارد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269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Citavi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ساخت </a:t>
            </a:r>
            <a:r>
              <a:rPr lang="fa-IR" dirty="0"/>
              <a:t>رفرنس یک منبع با دادن </a:t>
            </a:r>
            <a:r>
              <a:rPr lang="en-US" dirty="0"/>
              <a:t>ISBN </a:t>
            </a:r>
            <a:r>
              <a:rPr lang="fa-IR" dirty="0"/>
              <a:t>یا </a:t>
            </a:r>
            <a:r>
              <a:rPr lang="en-US" dirty="0"/>
              <a:t>DOI </a:t>
            </a:r>
            <a:r>
              <a:rPr lang="fa-IR" dirty="0"/>
              <a:t>یا </a:t>
            </a:r>
            <a:r>
              <a:rPr lang="en-US" dirty="0"/>
              <a:t>PubMed ID </a:t>
            </a:r>
            <a:r>
              <a:rPr lang="fa-IR" dirty="0"/>
              <a:t>و دریافت چکیده و کلید واژه ها و ….</a:t>
            </a:r>
          </a:p>
          <a:p>
            <a:r>
              <a:rPr lang="fa-IR" dirty="0"/>
              <a:t>جمع آوری رفرنس های آنلاین با استفاده از افزونه </a:t>
            </a:r>
            <a:r>
              <a:rPr lang="en-US" dirty="0"/>
              <a:t>Picker </a:t>
            </a:r>
            <a:r>
              <a:rPr lang="fa-IR" dirty="0"/>
              <a:t>در مرورگر</a:t>
            </a:r>
          </a:p>
          <a:p>
            <a:r>
              <a:rPr lang="fa-IR" dirty="0"/>
              <a:t>به دست آوردن </a:t>
            </a:r>
            <a:r>
              <a:rPr lang="en-US" dirty="0"/>
              <a:t>ISBN </a:t>
            </a:r>
            <a:r>
              <a:rPr lang="fa-IR" dirty="0"/>
              <a:t>با استفاده از بارکدی که از طریق گوشی شما از یک کتاب گرفته می شود</a:t>
            </a:r>
          </a:p>
          <a:p>
            <a:r>
              <a:rPr lang="fa-IR" dirty="0"/>
              <a:t>وارد کردن رفرنس از برنامه های دیگر مانند و و …</a:t>
            </a:r>
          </a:p>
          <a:p>
            <a:r>
              <a:rPr lang="fa-IR" dirty="0"/>
              <a:t>حذف موارد مشابه از مجموعه منابع داخل نرم </a:t>
            </a:r>
            <a:r>
              <a:rPr lang="fa-IR" dirty="0" smtClean="0"/>
              <a:t>افزار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327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Citavi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جمع </a:t>
            </a:r>
            <a:r>
              <a:rPr lang="fa-IR" dirty="0"/>
              <a:t>آوری اطلاعات فایلهای </a:t>
            </a:r>
            <a:r>
              <a:rPr lang="en-US" dirty="0"/>
              <a:t>PDF </a:t>
            </a:r>
            <a:r>
              <a:rPr lang="fa-IR" dirty="0"/>
              <a:t>و تنظیم آنها به صورت رفرنس</a:t>
            </a:r>
          </a:p>
          <a:p>
            <a:r>
              <a:rPr lang="fa-IR" dirty="0"/>
              <a:t>دریافت </a:t>
            </a:r>
            <a:r>
              <a:rPr lang="en-US" dirty="0"/>
              <a:t>Full Text </a:t>
            </a:r>
            <a:r>
              <a:rPr lang="fa-IR" dirty="0"/>
              <a:t>مقالات از اینترنت</a:t>
            </a:r>
          </a:p>
          <a:p>
            <a:r>
              <a:rPr lang="fa-IR" dirty="0"/>
              <a:t>ذخیره منابع در یک فولدر و استخراج از نرم افزار</a:t>
            </a:r>
          </a:p>
          <a:p>
            <a:r>
              <a:rPr lang="fa-IR" dirty="0"/>
              <a:t>تبدیل صفحات وب به </a:t>
            </a:r>
            <a:r>
              <a:rPr lang="en-US" dirty="0"/>
              <a:t>PDF</a:t>
            </a:r>
          </a:p>
          <a:p>
            <a:r>
              <a:rPr lang="fa-IR" dirty="0"/>
              <a:t>ارزیابی و اصلاح مشکلات گرامی و املایی و …. محتوای نرم افزار</a:t>
            </a:r>
          </a:p>
          <a:p>
            <a:r>
              <a:rPr lang="fa-IR" dirty="0"/>
              <a:t>و…..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269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4784" y="3048000"/>
            <a:ext cx="452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سپاس از توجه تان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58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chemeClr val="accent6">
                    <a:lumMod val="50000"/>
                  </a:schemeClr>
                </a:solidFill>
                <a:cs typeface="B Jadid" pitchFamily="2" charset="-78"/>
              </a:rPr>
              <a:t>ویژگی و اهمیت نرم افزارهای استناددهی</a:t>
            </a:r>
            <a:endParaRPr lang="fa-IR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cs typeface="B Mitra" panose="00000400000000000000" pitchFamily="2" charset="-78"/>
              </a:rPr>
              <a:t>امروزه </a:t>
            </a:r>
            <a:r>
              <a:rPr lang="fa-IR" sz="2000" dirty="0">
                <a:cs typeface="B Mitra" panose="00000400000000000000" pitchFamily="2" charset="-78"/>
              </a:rPr>
              <a:t>کمتر کسی یافت می شود که برای تکمیل قسمت منابع و مراجع تحقیق خود شروع به نوشتن دستی آنها بکند و مدام مراقب کم و زیاد شدن نقطه و کاما و فاصله و حفظ ترتیب ذکر منابع و حذف و اضافه و تصحیح کردن آن ها در متن و در قسمت منابع و … باشد!! این کار را نرم افزارهای مدیریت استناد (</a:t>
            </a:r>
            <a:r>
              <a:rPr lang="en-US" sz="2000" dirty="0">
                <a:cs typeface="B Mitra" panose="00000400000000000000" pitchFamily="2" charset="-78"/>
              </a:rPr>
              <a:t>Citation Management Software) </a:t>
            </a:r>
            <a:r>
              <a:rPr lang="fa-IR" sz="2000" dirty="0">
                <a:cs typeface="B Mitra" panose="00000400000000000000" pitchFamily="2" charset="-78"/>
              </a:rPr>
              <a:t>انجام می دهند.</a:t>
            </a:r>
            <a:r>
              <a:rPr lang="en-US" altLang="en-US" sz="2000" dirty="0" smtClean="0">
                <a:cs typeface="B Mitra" panose="00000400000000000000" pitchFamily="2" charset="-78"/>
              </a:rPr>
              <a:t/>
            </a:r>
            <a:br>
              <a:rPr lang="en-US" altLang="en-US" sz="2000" dirty="0" smtClean="0">
                <a:cs typeface="B Mitra" panose="00000400000000000000" pitchFamily="2" charset="-78"/>
              </a:rPr>
            </a:br>
            <a:endParaRPr lang="fa-IR" altLang="en-US" sz="20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8332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لیست نرم افزارهای استناددهی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2514601"/>
            <a:ext cx="4533184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2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خصوصیات مشترک نرم افزارهای مورد بررسی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>
                <a:cs typeface="B Mitra" panose="00000400000000000000" pitchFamily="2" charset="-78"/>
              </a:rPr>
              <a:t>قابلیت اجرا در محیط ویندوز و سازگاری با نسخه های مختلف ویندوز</a:t>
            </a:r>
          </a:p>
          <a:p>
            <a:r>
              <a:rPr lang="fa-IR" dirty="0">
                <a:cs typeface="B Mitra" panose="00000400000000000000" pitchFamily="2" charset="-78"/>
              </a:rPr>
              <a:t>امکان اتصال به نرم افزار </a:t>
            </a:r>
            <a:r>
              <a:rPr lang="en-US" dirty="0">
                <a:cs typeface="B Mitra" panose="00000400000000000000" pitchFamily="2" charset="-78"/>
              </a:rPr>
              <a:t>Office Word</a:t>
            </a:r>
          </a:p>
          <a:p>
            <a:r>
              <a:rPr lang="fa-IR" dirty="0">
                <a:cs typeface="B Mitra" panose="00000400000000000000" pitchFamily="2" charset="-78"/>
              </a:rPr>
              <a:t>پشتیبانی از فرمت های رایج رفرنس دهی</a:t>
            </a:r>
          </a:p>
          <a:p>
            <a:r>
              <a:rPr lang="fa-IR" dirty="0">
                <a:cs typeface="B Mitra" panose="00000400000000000000" pitchFamily="2" charset="-78"/>
              </a:rPr>
              <a:t>قیمت مناسب و یا رایگان بودن سرویس های اصلی</a:t>
            </a:r>
          </a:p>
          <a:p>
            <a:r>
              <a:rPr lang="fa-IR" dirty="0">
                <a:cs typeface="B Mitra" panose="00000400000000000000" pitchFamily="2" charset="-78"/>
              </a:rPr>
              <a:t>شناخته شده بودن و مقبولیت در بین محققان</a:t>
            </a:r>
          </a:p>
          <a:p>
            <a:r>
              <a:rPr lang="fa-IR" dirty="0">
                <a:cs typeface="B Mitra" panose="00000400000000000000" pitchFamily="2" charset="-78"/>
              </a:rPr>
              <a:t>سهولت کار و دارا بود واسط کاربری مناسب</a:t>
            </a:r>
          </a:p>
          <a:p>
            <a:r>
              <a:rPr lang="fa-IR" dirty="0">
                <a:cs typeface="B Mitra" panose="00000400000000000000" pitchFamily="2" charset="-78"/>
              </a:rPr>
              <a:t>قابلیت کارکرد آفلاین در زمان عدم دسترسی به اینترنت</a:t>
            </a:r>
          </a:p>
          <a:p>
            <a:r>
              <a:rPr lang="fa-IR" dirty="0">
                <a:cs typeface="B Mitra" panose="00000400000000000000" pitchFamily="2" charset="-78"/>
              </a:rPr>
              <a:t>پشتیبانی از </a:t>
            </a:r>
            <a:r>
              <a:rPr lang="en-US" dirty="0">
                <a:cs typeface="B Mitra" panose="00000400000000000000" pitchFamily="2" charset="-78"/>
              </a:rPr>
              <a:t>Encoding</a:t>
            </a:r>
            <a:r>
              <a:rPr lang="fa-IR" dirty="0">
                <a:cs typeface="B Mitra" panose="00000400000000000000" pitchFamily="2" charset="-78"/>
              </a:rPr>
              <a:t>های رایج در زبان فارسی از جمله </a:t>
            </a:r>
            <a:r>
              <a:rPr lang="en-US" dirty="0">
                <a:cs typeface="B Mitra" panose="00000400000000000000" pitchFamily="2" charset="-78"/>
              </a:rPr>
              <a:t>UTF-8</a:t>
            </a:r>
          </a:p>
          <a:p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7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- قیمت برای استفاده های عادی </a:t>
            </a:r>
            <a:r>
              <a:rPr lang="fa-IR" b="1" dirty="0"/>
              <a:t>رایگان</a:t>
            </a:r>
            <a:endParaRPr lang="fa-IR" dirty="0"/>
          </a:p>
          <a:p>
            <a:r>
              <a:rPr lang="fa-IR" b="1" dirty="0"/>
              <a:t>- </a:t>
            </a:r>
            <a:r>
              <a:rPr lang="fa-IR" dirty="0"/>
              <a:t>بیش از ۱۶۰۰ نوع استایل رفرنس دهی</a:t>
            </a:r>
          </a:p>
          <a:p>
            <a:r>
              <a:rPr lang="fa-IR" dirty="0"/>
              <a:t>- بهره مندی از حساب آنلاین جهت به روزرسانی، </a:t>
            </a:r>
            <a:r>
              <a:rPr lang="en-US" dirty="0"/>
              <a:t>Sync </a:t>
            </a:r>
            <a:r>
              <a:rPr lang="fa-IR" dirty="0"/>
              <a:t>و </a:t>
            </a:r>
            <a:r>
              <a:rPr lang="en-US" dirty="0"/>
              <a:t>Backup </a:t>
            </a:r>
            <a:r>
              <a:rPr lang="fa-IR" dirty="0"/>
              <a:t>اطلاعات</a:t>
            </a:r>
          </a:p>
          <a:p>
            <a:r>
              <a:rPr lang="fa-IR" dirty="0"/>
              <a:t>- سازگار با سیستم عامل های </a:t>
            </a:r>
            <a:r>
              <a:rPr lang="en-US" dirty="0"/>
              <a:t>Linux – MAC – iOS</a:t>
            </a:r>
          </a:p>
          <a:p>
            <a:r>
              <a:rPr lang="en-US" dirty="0"/>
              <a:t>- </a:t>
            </a:r>
            <a:r>
              <a:rPr lang="fa-IR" dirty="0"/>
              <a:t>سازگاری کامل با:</a:t>
            </a:r>
          </a:p>
          <a:p>
            <a:r>
              <a:rPr lang="en-US" dirty="0"/>
              <a:t>Windows Word 2003, 2007, 2010</a:t>
            </a:r>
          </a:p>
          <a:p>
            <a:r>
              <a:rPr lang="en-US" dirty="0"/>
              <a:t>Mac Word 2008, 2011</a:t>
            </a:r>
          </a:p>
          <a:p>
            <a:r>
              <a:rPr lang="en-US" dirty="0" err="1"/>
              <a:t>OpenOffice</a:t>
            </a:r>
            <a:r>
              <a:rPr lang="en-US" dirty="0"/>
              <a:t> </a:t>
            </a:r>
            <a:r>
              <a:rPr lang="en-US" dirty="0" smtClean="0"/>
              <a:t>3.2</a:t>
            </a: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99" y="1371600"/>
            <a:ext cx="3829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5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BibTeX</a:t>
            </a:r>
            <a:endParaRPr lang="en-US" dirty="0"/>
          </a:p>
          <a:p>
            <a:r>
              <a:rPr lang="en-US" dirty="0"/>
              <a:t>- </a:t>
            </a:r>
            <a:r>
              <a:rPr lang="fa-IR" dirty="0"/>
              <a:t>امکان وارد کردن مستقیم اطلاعات </a:t>
            </a:r>
            <a:r>
              <a:rPr lang="en-US" dirty="0"/>
              <a:t>Cite </a:t>
            </a:r>
            <a:r>
              <a:rPr lang="fa-IR" dirty="0"/>
              <a:t>به راحتی از هر جا حتی یک صفحه اینترنتی با یک کلیک</a:t>
            </a:r>
          </a:p>
          <a:p>
            <a:r>
              <a:rPr lang="fa-IR" dirty="0"/>
              <a:t>- سهولت استفاده زیاد و واسط کاربری بسیار عالی</a:t>
            </a:r>
          </a:p>
          <a:p>
            <a:r>
              <a:rPr lang="fa-IR" dirty="0"/>
              <a:t>- استخراج اطلاعات متادیتا از </a:t>
            </a:r>
            <a:r>
              <a:rPr lang="en-US" dirty="0"/>
              <a:t>PDF </a:t>
            </a:r>
            <a:r>
              <a:rPr lang="fa-IR" dirty="0"/>
              <a:t>به صورت مستقیم</a:t>
            </a:r>
          </a:p>
          <a:p>
            <a:r>
              <a:rPr lang="fa-IR" dirty="0"/>
              <a:t>- دارای </a:t>
            </a:r>
            <a:r>
              <a:rPr lang="en-US" dirty="0"/>
              <a:t>Open API </a:t>
            </a:r>
            <a:r>
              <a:rPr lang="fa-IR" dirty="0"/>
              <a:t>برای </a:t>
            </a:r>
            <a:r>
              <a:rPr lang="en-US" dirty="0"/>
              <a:t>Web Developer</a:t>
            </a:r>
            <a:r>
              <a:rPr lang="fa-IR" dirty="0"/>
              <a:t>ها</a:t>
            </a:r>
          </a:p>
          <a:p>
            <a:r>
              <a:rPr lang="fa-IR" dirty="0"/>
              <a:t>- امکان </a:t>
            </a:r>
            <a:r>
              <a:rPr lang="en-US" dirty="0" err="1"/>
              <a:t>Highlite</a:t>
            </a:r>
            <a:r>
              <a:rPr lang="en-US" dirty="0"/>
              <a:t> </a:t>
            </a:r>
            <a:r>
              <a:rPr lang="fa-IR" dirty="0"/>
              <a:t>و نت گذاری در </a:t>
            </a:r>
            <a:r>
              <a:rPr lang="en-US" dirty="0"/>
              <a:t>PDF</a:t>
            </a:r>
            <a:r>
              <a:rPr lang="fa-IR" dirty="0"/>
              <a:t>ها</a:t>
            </a:r>
          </a:p>
          <a:p>
            <a:r>
              <a:rPr lang="fa-IR" b="1" dirty="0"/>
              <a:t>- </a:t>
            </a:r>
            <a:r>
              <a:rPr lang="fa-IR" dirty="0"/>
              <a:t>امکان اتصال به ده ها موتور جستجو و پایگاه داده معتبر برای دریافت مستقیم اطلاعات رفرنس:</a:t>
            </a:r>
          </a:p>
          <a:p>
            <a:endParaRPr lang="fa-IR" dirty="0"/>
          </a:p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524000"/>
            <a:ext cx="3829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8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696200" cy="685800"/>
          </a:xfrm>
        </p:spPr>
        <p:txBody>
          <a:bodyPr>
            <a:no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امکان </a:t>
            </a:r>
            <a:r>
              <a:rPr lang="fa-IR" sz="2400" dirty="0">
                <a:cs typeface="B Titr" panose="00000700000000000000" pitchFamily="2" charset="-78"/>
              </a:rPr>
              <a:t>اتصال به ده ها موتور جستجو و پایگاه داده معتبر برای دریافت مستقیم اطلاعات </a:t>
            </a:r>
            <a:r>
              <a:rPr lang="fa-IR" sz="2400" dirty="0" smtClean="0">
                <a:cs typeface="B Titr" panose="00000700000000000000" pitchFamily="2" charset="-78"/>
              </a:rPr>
              <a:t>رفرنس از موارد ذیل :</a:t>
            </a:r>
            <a:endParaRPr lang="fa-IR" sz="2400" dirty="0"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036249" cy="371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رقیب قدرتمند </a:t>
            </a:r>
            <a:r>
              <a:rPr lang="en-US" dirty="0" err="1">
                <a:cs typeface="B Titr" panose="00000700000000000000" pitchFamily="2" charset="-78"/>
              </a:rPr>
              <a:t>Mendeley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که طرفداران بسیار زیادی دارد نرم افزار زوترو میباشد. محیط کاربری آسان و امکانات گسترده ای که این نرم افزار به شما می دهد در کنار امکاناتی از قبیل دارا بودن افزونه اتصال به مرورگرهای </a:t>
            </a:r>
            <a:r>
              <a:rPr lang="en-US" dirty="0" err="1">
                <a:cs typeface="B Titr" panose="00000700000000000000" pitchFamily="2" charset="-78"/>
              </a:rPr>
              <a:t>Chrom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و </a:t>
            </a:r>
            <a:r>
              <a:rPr lang="en-US" dirty="0">
                <a:cs typeface="B Titr" panose="00000700000000000000" pitchFamily="2" charset="-78"/>
              </a:rPr>
              <a:t>Firefox </a:t>
            </a:r>
            <a:r>
              <a:rPr lang="fa-IR" dirty="0">
                <a:cs typeface="B Titr" panose="00000700000000000000" pitchFamily="2" charset="-78"/>
              </a:rPr>
              <a:t>باعث می شود در هر محیطی که هستید تنها با چند کلیک ساده مرجع مورد نظر خود را به لیستتان اضافه کنید.</a:t>
            </a:r>
          </a:p>
          <a:p>
            <a:r>
              <a:rPr lang="fa-IR" dirty="0">
                <a:cs typeface="B Titr" panose="00000700000000000000" pitchFamily="2" charset="-78"/>
              </a:rPr>
              <a:t>این نرم افزار فضای آنلاین نیز به کاربران می دهد تا برای آپدیت و </a:t>
            </a:r>
            <a:r>
              <a:rPr lang="en-US" dirty="0">
                <a:cs typeface="B Titr" panose="00000700000000000000" pitchFamily="2" charset="-78"/>
              </a:rPr>
              <a:t>Sync </a:t>
            </a:r>
            <a:r>
              <a:rPr lang="fa-IR" dirty="0">
                <a:cs typeface="B Titr" panose="00000700000000000000" pitchFamily="2" charset="-78"/>
              </a:rPr>
              <a:t>کردن و پشتیبان گرفتن از اطلاعات خود مشکلی نداشته باشند. </a:t>
            </a:r>
          </a:p>
        </p:txBody>
      </p:sp>
      <p:pic>
        <p:nvPicPr>
          <p:cNvPr id="7170" name="Picture 2" descr="zotero معرفی ۵ نرم افزار برتر مدیریت Citation و رفرنس ده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-431800"/>
            <a:ext cx="2867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31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1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6400800" cy="685800"/>
          </a:xfrm>
        </p:spPr>
        <p:txBody>
          <a:bodyPr>
            <a:noAutofit/>
          </a:bodyPr>
          <a:lstStyle/>
          <a:p>
            <a:r>
              <a:rPr lang="fa-IR" sz="1800" dirty="0">
                <a:cs typeface="B Titr" panose="00000700000000000000" pitchFamily="2" charset="-78"/>
              </a:rPr>
              <a:t>این نرم افزار نیز قابلیت اتصال به بیش از صدها سایت ها و کتابخانه را دارد که از جمله آن ها می توان به موارد زیر اشاره کرد: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319462" cy="360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8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3">
      <a:dk1>
        <a:srgbClr val="002060"/>
      </a:dk1>
      <a:lt1>
        <a:srgbClr val="FFFFFF"/>
      </a:lt1>
      <a:dk2>
        <a:srgbClr val="D2533C"/>
      </a:dk2>
      <a:lt2>
        <a:srgbClr val="D1E41C"/>
      </a:lt2>
      <a:accent1>
        <a:srgbClr val="E7E5B9"/>
      </a:accent1>
      <a:accent2>
        <a:srgbClr val="92D050"/>
      </a:accent2>
      <a:accent3>
        <a:srgbClr val="9999FF"/>
      </a:accent3>
      <a:accent4>
        <a:srgbClr val="FE66FF"/>
      </a:accent4>
      <a:accent5>
        <a:srgbClr val="92D050"/>
      </a:accent5>
      <a:accent6>
        <a:srgbClr val="14D2E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727</TotalTime>
  <Words>619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به نام خدا</vt:lpstr>
      <vt:lpstr>ویژگی و اهمیت نرم افزارهای استناددهی</vt:lpstr>
      <vt:lpstr>لیست نرم افزارهای استناددهی </vt:lpstr>
      <vt:lpstr>خصوصیات مشترک نرم افزارهای مورد بررسی </vt:lpstr>
      <vt:lpstr>PowerPoint Presentation</vt:lpstr>
      <vt:lpstr>PowerPoint Presentation</vt:lpstr>
      <vt:lpstr>امکان اتصال به ده ها موتور جستجو و پایگاه داده معتبر برای دریافت مستقیم اطلاعات رفرنس از موارد ذیل :</vt:lpstr>
      <vt:lpstr>PowerPoint Presentation</vt:lpstr>
      <vt:lpstr>این نرم افزار نیز قابلیت اتصال به بیش از صدها سایت ها و کتابخانه را دارد که از جمله آن ها می توان به موارد زیر اشاره کرد: </vt:lpstr>
      <vt:lpstr>EndNote</vt:lpstr>
      <vt:lpstr>Citavi</vt:lpstr>
      <vt:lpstr>Citavi</vt:lpstr>
      <vt:lpstr>Citavi</vt:lpstr>
      <vt:lpstr>Citavi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sadeghi</dc:creator>
  <cp:lastModifiedBy>ketab</cp:lastModifiedBy>
  <cp:revision>32</cp:revision>
  <dcterms:created xsi:type="dcterms:W3CDTF">2015-04-29T04:43:50Z</dcterms:created>
  <dcterms:modified xsi:type="dcterms:W3CDTF">2019-06-25T06:41:29Z</dcterms:modified>
</cp:coreProperties>
</file>